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32"/>
  </p:notesMasterIdLst>
  <p:handoutMasterIdLst>
    <p:handoutMasterId r:id="rId33"/>
  </p:handoutMasterIdLst>
  <p:sldIdLst>
    <p:sldId id="1923" r:id="rId5"/>
    <p:sldId id="2145707290" r:id="rId6"/>
    <p:sldId id="2145707312" r:id="rId7"/>
    <p:sldId id="2145707314" r:id="rId8"/>
    <p:sldId id="2145707317" r:id="rId9"/>
    <p:sldId id="2145707296" r:id="rId10"/>
    <p:sldId id="2145707308" r:id="rId11"/>
    <p:sldId id="2145707281" r:id="rId12"/>
    <p:sldId id="2145707327" r:id="rId13"/>
    <p:sldId id="2145707318" r:id="rId14"/>
    <p:sldId id="2145707319" r:id="rId15"/>
    <p:sldId id="2145707330" r:id="rId16"/>
    <p:sldId id="2145707320" r:id="rId17"/>
    <p:sldId id="2145707323" r:id="rId18"/>
    <p:sldId id="2145707313" r:id="rId19"/>
    <p:sldId id="2145707331" r:id="rId20"/>
    <p:sldId id="2145707326" r:id="rId21"/>
    <p:sldId id="2145707324" r:id="rId22"/>
    <p:sldId id="2145707325" r:id="rId23"/>
    <p:sldId id="2145707322" r:id="rId24"/>
    <p:sldId id="2145707310" r:id="rId25"/>
    <p:sldId id="2145707328" r:id="rId26"/>
    <p:sldId id="2145707311" r:id="rId27"/>
    <p:sldId id="2145707329" r:id="rId28"/>
    <p:sldId id="2145707334" r:id="rId29"/>
    <p:sldId id="2145707332" r:id="rId30"/>
    <p:sldId id="214570733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DDE1E4"/>
    <a:srgbClr val="F6F8F8"/>
    <a:srgbClr val="80D2CC"/>
    <a:srgbClr val="99DBD6"/>
    <a:srgbClr val="99DDEB"/>
    <a:srgbClr val="80D4E7"/>
    <a:srgbClr val="005EB8"/>
    <a:srgbClr val="E8EDEE"/>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0" autoAdjust="0"/>
    <p:restoredTop sz="92252" autoAdjust="0"/>
  </p:normalViewPr>
  <p:slideViewPr>
    <p:cSldViewPr snapToGrid="0">
      <p:cViewPr varScale="1">
        <p:scale>
          <a:sx n="102" d="100"/>
          <a:sy n="102" d="100"/>
        </p:scale>
        <p:origin x="94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SKER-MARSH, Jade (NHS ARDEN AND GREATER EAST MIDLANDS COMMISSIONING SUPPORT UNIT)" userId="411cca5a-e679-463a-88a7-c1a21970201a" providerId="ADAL" clId="{15E8F1B1-F78B-408F-A154-C90ED6F3CF16}"/>
    <pc:docChg chg="modSld">
      <pc:chgData name="TASKER-MARSH, Jade (NHS ARDEN AND GREATER EAST MIDLANDS COMMISSIONING SUPPORT UNIT)" userId="411cca5a-e679-463a-88a7-c1a21970201a" providerId="ADAL" clId="{15E8F1B1-F78B-408F-A154-C90ED6F3CF16}" dt="2026-04-24T10:06:42.362" v="2" actId="20577"/>
      <pc:docMkLst>
        <pc:docMk/>
      </pc:docMkLst>
      <pc:sldChg chg="modSp mod">
        <pc:chgData name="TASKER-MARSH, Jade (NHS ARDEN AND GREATER EAST MIDLANDS COMMISSIONING SUPPORT UNIT)" userId="411cca5a-e679-463a-88a7-c1a21970201a" providerId="ADAL" clId="{15E8F1B1-F78B-408F-A154-C90ED6F3CF16}" dt="2026-04-24T10:06:42.362" v="2" actId="20577"/>
        <pc:sldMkLst>
          <pc:docMk/>
          <pc:sldMk cId="2282146806" sldId="2145707281"/>
        </pc:sldMkLst>
        <pc:spChg chg="mod">
          <ac:chgData name="TASKER-MARSH, Jade (NHS ARDEN AND GREATER EAST MIDLANDS COMMISSIONING SUPPORT UNIT)" userId="411cca5a-e679-463a-88a7-c1a21970201a" providerId="ADAL" clId="{15E8F1B1-F78B-408F-A154-C90ED6F3CF16}" dt="2026-04-24T10:06:42.362" v="2" actId="20577"/>
          <ac:spMkLst>
            <pc:docMk/>
            <pc:sldMk cId="2282146806" sldId="2145707281"/>
            <ac:spMk id="5" creationId="{C594638D-C17F-D749-9360-E2332845D248}"/>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567942-8B3C-460F-871B-CCE608DF7173}"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GB"/>
        </a:p>
      </dgm:t>
    </dgm:pt>
    <dgm:pt modelId="{8CC1D258-E9FA-444B-8821-E627C1AE5F98}">
      <dgm:prSet custT="1"/>
      <dgm:spPr/>
      <dgm:t>
        <a:bodyPr/>
        <a:lstStyle/>
        <a:p>
          <a:pPr>
            <a:lnSpc>
              <a:spcPct val="100000"/>
            </a:lnSpc>
            <a:defRPr b="1"/>
          </a:pPr>
          <a:r>
            <a:rPr lang="en-GB" sz="2400"/>
            <a:t>Operation Reporting Requirement</a:t>
          </a:r>
        </a:p>
      </dgm:t>
    </dgm:pt>
    <dgm:pt modelId="{81EDCAB7-DA2F-466D-86CE-8E31D6EA1A8B}" type="parTrans" cxnId="{7D80CF16-8DF1-45D4-A6DD-A4995616CBD6}">
      <dgm:prSet/>
      <dgm:spPr/>
      <dgm:t>
        <a:bodyPr/>
        <a:lstStyle/>
        <a:p>
          <a:endParaRPr lang="en-GB"/>
        </a:p>
      </dgm:t>
    </dgm:pt>
    <dgm:pt modelId="{FCC3E232-0848-428A-B537-B269500D1732}" type="sibTrans" cxnId="{7D80CF16-8DF1-45D4-A6DD-A4995616CBD6}">
      <dgm:prSet/>
      <dgm:spPr/>
      <dgm:t>
        <a:bodyPr/>
        <a:lstStyle/>
        <a:p>
          <a:pPr>
            <a:lnSpc>
              <a:spcPct val="100000"/>
            </a:lnSpc>
            <a:defRPr b="1"/>
          </a:pPr>
          <a:endParaRPr lang="en-GB"/>
        </a:p>
      </dgm:t>
    </dgm:pt>
    <dgm:pt modelId="{95C8AED8-7C12-48F7-9EB7-6ED67CD708DD}">
      <dgm:prSet custT="1"/>
      <dgm:spPr/>
      <dgm:t>
        <a:bodyPr/>
        <a:lstStyle/>
        <a:p>
          <a:pPr>
            <a:lnSpc>
              <a:spcPct val="100000"/>
            </a:lnSpc>
          </a:pPr>
          <a:r>
            <a:rPr lang="en-GB" sz="2400"/>
            <a:t>ii. (Surgeons must) report every operation to a national database;</a:t>
          </a:r>
        </a:p>
      </dgm:t>
    </dgm:pt>
    <dgm:pt modelId="{DB56823A-8951-4149-891F-6607ACF5853B}" type="parTrans" cxnId="{6B633A5D-2033-4AD4-9DCB-A51B829C89E7}">
      <dgm:prSet/>
      <dgm:spPr/>
      <dgm:t>
        <a:bodyPr/>
        <a:lstStyle/>
        <a:p>
          <a:endParaRPr lang="en-GB"/>
        </a:p>
      </dgm:t>
    </dgm:pt>
    <dgm:pt modelId="{D0F6BD49-7A6E-4C8E-BCB7-E2C24CF64838}" type="sibTrans" cxnId="{6B633A5D-2033-4AD4-9DCB-A51B829C89E7}">
      <dgm:prSet/>
      <dgm:spPr/>
      <dgm:t>
        <a:bodyPr/>
        <a:lstStyle/>
        <a:p>
          <a:endParaRPr lang="en-GB"/>
        </a:p>
      </dgm:t>
    </dgm:pt>
    <dgm:pt modelId="{9EA53903-209C-4908-AB11-4139B0CF8335}">
      <dgm:prSet custT="1"/>
      <dgm:spPr/>
      <dgm:t>
        <a:bodyPr/>
        <a:lstStyle/>
        <a:p>
          <a:pPr>
            <a:lnSpc>
              <a:spcPct val="100000"/>
            </a:lnSpc>
            <a:defRPr b="1"/>
          </a:pPr>
          <a:r>
            <a:rPr lang="en-GB" sz="2400"/>
            <a:t>Patient and Procedure Tracking</a:t>
          </a:r>
        </a:p>
      </dgm:t>
    </dgm:pt>
    <dgm:pt modelId="{117342BA-3C85-4C8E-870E-CA7ABD5CB205}" type="parTrans" cxnId="{A70662EB-1401-46F3-B53F-5FA41A704C8B}">
      <dgm:prSet/>
      <dgm:spPr/>
      <dgm:t>
        <a:bodyPr/>
        <a:lstStyle/>
        <a:p>
          <a:endParaRPr lang="en-GB"/>
        </a:p>
      </dgm:t>
    </dgm:pt>
    <dgm:pt modelId="{6D198C6C-507B-4CBD-9518-F260988AE71C}" type="sibTrans" cxnId="{A70662EB-1401-46F3-B53F-5FA41A704C8B}">
      <dgm:prSet/>
      <dgm:spPr/>
      <dgm:t>
        <a:bodyPr/>
        <a:lstStyle/>
        <a:p>
          <a:pPr>
            <a:lnSpc>
              <a:spcPct val="100000"/>
            </a:lnSpc>
            <a:defRPr b="1"/>
          </a:pPr>
          <a:endParaRPr lang="en-GB"/>
        </a:p>
      </dgm:t>
    </dgm:pt>
    <dgm:pt modelId="{649448C6-4C6C-4FBF-98B7-A18141E59B11}">
      <dgm:prSet custT="1"/>
      <dgm:spPr/>
      <dgm:t>
        <a:bodyPr/>
        <a:lstStyle/>
        <a:p>
          <a:pPr>
            <a:lnSpc>
              <a:spcPct val="100000"/>
            </a:lnSpc>
          </a:pPr>
          <a:r>
            <a:rPr lang="en-GB" sz="2400"/>
            <a:t>iii. A register of operations is maintained to ensure every procedure is notified and the patient identified who has undergone the surgery</a:t>
          </a:r>
        </a:p>
      </dgm:t>
    </dgm:pt>
    <dgm:pt modelId="{9CB09DE0-D11D-48A8-AE03-F2797275BE96}" type="parTrans" cxnId="{FE76955A-0A46-446E-BC02-7FB5DD0C67C7}">
      <dgm:prSet/>
      <dgm:spPr/>
      <dgm:t>
        <a:bodyPr/>
        <a:lstStyle/>
        <a:p>
          <a:endParaRPr lang="en-GB"/>
        </a:p>
      </dgm:t>
    </dgm:pt>
    <dgm:pt modelId="{96FCF0D8-EAC7-439A-89FE-FF543202062D}" type="sibTrans" cxnId="{FE76955A-0A46-446E-BC02-7FB5DD0C67C7}">
      <dgm:prSet/>
      <dgm:spPr/>
      <dgm:t>
        <a:bodyPr/>
        <a:lstStyle/>
        <a:p>
          <a:endParaRPr lang="en-GB"/>
        </a:p>
      </dgm:t>
    </dgm:pt>
    <dgm:pt modelId="{AD76EE49-AE95-40E9-8507-D6C2BEAF44A4}" type="pres">
      <dgm:prSet presAssocID="{1A567942-8B3C-460F-871B-CCE608DF7173}" presName="Root" presStyleCnt="0">
        <dgm:presLayoutVars>
          <dgm:dir/>
          <dgm:resizeHandles val="exact"/>
        </dgm:presLayoutVars>
      </dgm:prSet>
      <dgm:spPr/>
    </dgm:pt>
    <dgm:pt modelId="{E8A8D9C6-9BC1-4212-BE66-27328E67E9B8}" type="pres">
      <dgm:prSet presAssocID="{8CC1D258-E9FA-444B-8821-E627C1AE5F98}" presName="Composite" presStyleCnt="0"/>
      <dgm:spPr/>
    </dgm:pt>
    <dgm:pt modelId="{03DD7141-72F9-4FE9-9645-6EBD924D8DC7}" type="pres">
      <dgm:prSet presAssocID="{8CC1D258-E9FA-444B-8821-E627C1AE5F98}" presName="Pictur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l="9054" r="24189" b="-11"/>
          <a:stretch/>
        </a:blipFill>
      </dgm:spPr>
      <dgm:extLst>
        <a:ext uri="{E40237B7-FDA0-4F09-8148-C483321AD2D9}">
          <dgm14:cNvPr xmlns:dgm14="http://schemas.microsoft.com/office/drawing/2010/diagram" id="0" name="" descr="Doctor with stethoscope typing on his laptop keyboard, white background. The scene is situated in controlled photography studio environment in front of white background. Picture is taken with Sony A7III camera."/>
        </a:ext>
      </dgm:extLst>
    </dgm:pt>
    <dgm:pt modelId="{A414318C-FCA1-47F8-8813-F2DE726621A9}" type="pres">
      <dgm:prSet presAssocID="{8CC1D258-E9FA-444B-8821-E627C1AE5F98}" presName="Subtitle" presStyleLbl="revTx" presStyleIdx="0" presStyleCnt="4">
        <dgm:presLayoutVars>
          <dgm:chMax val="0"/>
          <dgm:bulletEnabled/>
        </dgm:presLayoutVars>
      </dgm:prSet>
      <dgm:spPr/>
    </dgm:pt>
    <dgm:pt modelId="{4F01484A-1AC7-4BDA-9AA4-716862671F43}" type="pres">
      <dgm:prSet presAssocID="{8CC1D258-E9FA-444B-8821-E627C1AE5F98}" presName="Description" presStyleLbl="revTx" presStyleIdx="1" presStyleCnt="4">
        <dgm:presLayoutVars>
          <dgm:bulletEnabled/>
        </dgm:presLayoutVars>
      </dgm:prSet>
      <dgm:spPr/>
    </dgm:pt>
    <dgm:pt modelId="{FA15C4C6-5B95-4561-915B-0E36A0679336}" type="pres">
      <dgm:prSet presAssocID="{FCC3E232-0848-428A-B537-B269500D1732}" presName="sibTrans" presStyleLbl="sibTrans2D1" presStyleIdx="0" presStyleCnt="0"/>
      <dgm:spPr/>
    </dgm:pt>
    <dgm:pt modelId="{79E46907-7EC4-4FFB-B3B1-01A54BCE6B28}" type="pres">
      <dgm:prSet presAssocID="{9EA53903-209C-4908-AB11-4139B0CF8335}" presName="Composite" presStyleCnt="0"/>
      <dgm:spPr/>
    </dgm:pt>
    <dgm:pt modelId="{8CD63F21-462F-4C9D-A0EE-9FF0B0792131}" type="pres">
      <dgm:prSet presAssocID="{9EA53903-209C-4908-AB11-4139B0CF8335}" presName="Pictur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l="17981" r="15276" b="10"/>
          <a:stretch/>
        </a:blipFill>
      </dgm:spPr>
      <dgm:extLst>
        <a:ext uri="{E40237B7-FDA0-4F09-8148-C483321AD2D9}">
          <dgm14:cNvPr xmlns:dgm14="http://schemas.microsoft.com/office/drawing/2010/diagram" id="0" name="" descr="Membership Application Concept"/>
        </a:ext>
      </dgm:extLst>
    </dgm:pt>
    <dgm:pt modelId="{9D4859CF-5AD7-43DC-9077-171FC9FCE0C1}" type="pres">
      <dgm:prSet presAssocID="{9EA53903-209C-4908-AB11-4139B0CF8335}" presName="Subtitle" presStyleLbl="revTx" presStyleIdx="2" presStyleCnt="4">
        <dgm:presLayoutVars>
          <dgm:chMax val="0"/>
          <dgm:bulletEnabled/>
        </dgm:presLayoutVars>
      </dgm:prSet>
      <dgm:spPr/>
    </dgm:pt>
    <dgm:pt modelId="{B4275DF7-E5A6-4631-908C-69E0D8C9BB24}" type="pres">
      <dgm:prSet presAssocID="{9EA53903-209C-4908-AB11-4139B0CF8335}" presName="Description" presStyleLbl="revTx" presStyleIdx="3" presStyleCnt="4">
        <dgm:presLayoutVars>
          <dgm:bulletEnabled/>
        </dgm:presLayoutVars>
      </dgm:prSet>
      <dgm:spPr/>
    </dgm:pt>
  </dgm:ptLst>
  <dgm:cxnLst>
    <dgm:cxn modelId="{7D80CF16-8DF1-45D4-A6DD-A4995616CBD6}" srcId="{1A567942-8B3C-460F-871B-CCE608DF7173}" destId="{8CC1D258-E9FA-444B-8821-E627C1AE5F98}" srcOrd="0" destOrd="0" parTransId="{81EDCAB7-DA2F-466D-86CE-8E31D6EA1A8B}" sibTransId="{FCC3E232-0848-428A-B537-B269500D1732}"/>
    <dgm:cxn modelId="{A3A12C2A-8B62-4368-8E7C-A6A752860C8D}" type="presOf" srcId="{649448C6-4C6C-4FBF-98B7-A18141E59B11}" destId="{B4275DF7-E5A6-4631-908C-69E0D8C9BB24}" srcOrd="0" destOrd="0" presId="urn:microsoft.com/office/officeart/2024/3/layout/verticalVisualTextBlock1"/>
    <dgm:cxn modelId="{95F08739-DDAB-4DFD-B532-C33B1059C892}" type="presOf" srcId="{95C8AED8-7C12-48F7-9EB7-6ED67CD708DD}" destId="{4F01484A-1AC7-4BDA-9AA4-716862671F43}" srcOrd="0" destOrd="0" presId="urn:microsoft.com/office/officeart/2024/3/layout/verticalVisualTextBlock1"/>
    <dgm:cxn modelId="{6B633A5D-2033-4AD4-9DCB-A51B829C89E7}" srcId="{8CC1D258-E9FA-444B-8821-E627C1AE5F98}" destId="{95C8AED8-7C12-48F7-9EB7-6ED67CD708DD}" srcOrd="0" destOrd="0" parTransId="{DB56823A-8951-4149-891F-6607ACF5853B}" sibTransId="{D0F6BD49-7A6E-4C8E-BCB7-E2C24CF64838}"/>
    <dgm:cxn modelId="{FE76955A-0A46-446E-BC02-7FB5DD0C67C7}" srcId="{9EA53903-209C-4908-AB11-4139B0CF8335}" destId="{649448C6-4C6C-4FBF-98B7-A18141E59B11}" srcOrd="0" destOrd="0" parTransId="{9CB09DE0-D11D-48A8-AE03-F2797275BE96}" sibTransId="{96FCF0D8-EAC7-439A-89FE-FF543202062D}"/>
    <dgm:cxn modelId="{C22EC8AD-5324-45FD-8D28-8478B71C8031}" type="presOf" srcId="{8CC1D258-E9FA-444B-8821-E627C1AE5F98}" destId="{A414318C-FCA1-47F8-8813-F2DE726621A9}" srcOrd="0" destOrd="0" presId="urn:microsoft.com/office/officeart/2024/3/layout/verticalVisualTextBlock1"/>
    <dgm:cxn modelId="{1662E7AE-35BA-48CB-8011-5BC3E763D977}" type="presOf" srcId="{1A567942-8B3C-460F-871B-CCE608DF7173}" destId="{AD76EE49-AE95-40E9-8507-D6C2BEAF44A4}" srcOrd="0" destOrd="0" presId="urn:microsoft.com/office/officeart/2024/3/layout/verticalVisualTextBlock1"/>
    <dgm:cxn modelId="{A9E072BA-289B-4C0E-AD0F-58CF19FACD32}" type="presOf" srcId="{FCC3E232-0848-428A-B537-B269500D1732}" destId="{FA15C4C6-5B95-4561-915B-0E36A0679336}" srcOrd="0" destOrd="0" presId="urn:microsoft.com/office/officeart/2024/3/layout/verticalVisualTextBlock1"/>
    <dgm:cxn modelId="{A70662EB-1401-46F3-B53F-5FA41A704C8B}" srcId="{1A567942-8B3C-460F-871B-CCE608DF7173}" destId="{9EA53903-209C-4908-AB11-4139B0CF8335}" srcOrd="1" destOrd="0" parTransId="{117342BA-3C85-4C8E-870E-CA7ABD5CB205}" sibTransId="{6D198C6C-507B-4CBD-9518-F260988AE71C}"/>
    <dgm:cxn modelId="{DB2DF9F5-6722-4F8A-A17C-435F21ECDEF6}" type="presOf" srcId="{9EA53903-209C-4908-AB11-4139B0CF8335}" destId="{9D4859CF-5AD7-43DC-9077-171FC9FCE0C1}" srcOrd="0" destOrd="0" presId="urn:microsoft.com/office/officeart/2024/3/layout/verticalVisualTextBlock1"/>
    <dgm:cxn modelId="{631FBDFF-4430-4DA7-93E0-D18437EF17DD}" type="presParOf" srcId="{AD76EE49-AE95-40E9-8507-D6C2BEAF44A4}" destId="{E8A8D9C6-9BC1-4212-BE66-27328E67E9B8}" srcOrd="0" destOrd="0" presId="urn:microsoft.com/office/officeart/2024/3/layout/verticalVisualTextBlock1"/>
    <dgm:cxn modelId="{D1918894-1E9E-47FA-ADFF-3C5A8985D86B}" type="presParOf" srcId="{E8A8D9C6-9BC1-4212-BE66-27328E67E9B8}" destId="{03DD7141-72F9-4FE9-9645-6EBD924D8DC7}" srcOrd="0" destOrd="0" presId="urn:microsoft.com/office/officeart/2024/3/layout/verticalVisualTextBlock1"/>
    <dgm:cxn modelId="{812B46D4-F109-432E-B06C-028C66EDD5B9}" type="presParOf" srcId="{E8A8D9C6-9BC1-4212-BE66-27328E67E9B8}" destId="{A414318C-FCA1-47F8-8813-F2DE726621A9}" srcOrd="1" destOrd="0" presId="urn:microsoft.com/office/officeart/2024/3/layout/verticalVisualTextBlock1"/>
    <dgm:cxn modelId="{738D3E0B-4166-48A5-982F-0213400DE86E}" type="presParOf" srcId="{E8A8D9C6-9BC1-4212-BE66-27328E67E9B8}" destId="{4F01484A-1AC7-4BDA-9AA4-716862671F43}" srcOrd="2" destOrd="0" presId="urn:microsoft.com/office/officeart/2024/3/layout/verticalVisualTextBlock1"/>
    <dgm:cxn modelId="{EB6D5A23-3A5F-4BCE-9562-38B00B3220D6}" type="presParOf" srcId="{AD76EE49-AE95-40E9-8507-D6C2BEAF44A4}" destId="{FA15C4C6-5B95-4561-915B-0E36A0679336}" srcOrd="1" destOrd="0" presId="urn:microsoft.com/office/officeart/2024/3/layout/verticalVisualTextBlock1"/>
    <dgm:cxn modelId="{C520BA0F-031C-42C1-8258-56DD45649090}" type="presParOf" srcId="{AD76EE49-AE95-40E9-8507-D6C2BEAF44A4}" destId="{79E46907-7EC4-4FFB-B3B1-01A54BCE6B28}" srcOrd="2" destOrd="0" presId="urn:microsoft.com/office/officeart/2024/3/layout/verticalVisualTextBlock1"/>
    <dgm:cxn modelId="{D7B8FC5F-AEE7-4169-A6BB-A01AAAD2C595}" type="presParOf" srcId="{79E46907-7EC4-4FFB-B3B1-01A54BCE6B28}" destId="{8CD63F21-462F-4C9D-A0EE-9FF0B0792131}" srcOrd="0" destOrd="0" presId="urn:microsoft.com/office/officeart/2024/3/layout/verticalVisualTextBlock1"/>
    <dgm:cxn modelId="{7CBC9AE4-D669-4454-B91B-1F830D344B05}" type="presParOf" srcId="{79E46907-7EC4-4FFB-B3B1-01A54BCE6B28}" destId="{9D4859CF-5AD7-43DC-9077-171FC9FCE0C1}" srcOrd="1" destOrd="0" presId="urn:microsoft.com/office/officeart/2024/3/layout/verticalVisualTextBlock1"/>
    <dgm:cxn modelId="{C493D008-0318-4764-8CAD-2B4DA5B123D0}" type="presParOf" srcId="{79E46907-7EC4-4FFB-B3B1-01A54BCE6B28}" destId="{B4275DF7-E5A6-4631-908C-69E0D8C9BB24}"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D7141-72F9-4FE9-9645-6EBD924D8DC7}">
      <dsp:nvSpPr>
        <dsp:cNvPr id="0" name=""/>
        <dsp:cNvSpPr/>
      </dsp:nvSpPr>
      <dsp:spPr>
        <a:xfrm>
          <a:off x="0" y="0"/>
          <a:ext cx="1603942" cy="160394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9054" r="24189" b="-11"/>
          <a:stretch/>
        </a:blipFill>
        <a:ln>
          <a:noFill/>
        </a:ln>
        <a:effectLst/>
      </dsp:spPr>
      <dsp:style>
        <a:lnRef idx="0">
          <a:scrgbClr r="0" g="0" b="0"/>
        </a:lnRef>
        <a:fillRef idx="3">
          <a:scrgbClr r="0" g="0" b="0"/>
        </a:fillRef>
        <a:effectRef idx="2">
          <a:scrgbClr r="0" g="0" b="0"/>
        </a:effectRef>
        <a:fontRef idx="minor">
          <a:schemeClr val="lt1"/>
        </a:fontRef>
      </dsp:style>
    </dsp:sp>
    <dsp:sp modelId="{A414318C-FCA1-47F8-8813-F2DE726621A9}">
      <dsp:nvSpPr>
        <dsp:cNvPr id="0" name=""/>
        <dsp:cNvSpPr/>
      </dsp:nvSpPr>
      <dsp:spPr>
        <a:xfrm>
          <a:off x="1783942" y="0"/>
          <a:ext cx="9445789" cy="434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GB" sz="2400" kern="1200"/>
            <a:t>Operation Reporting Requirement</a:t>
          </a:r>
        </a:p>
      </dsp:txBody>
      <dsp:txXfrm>
        <a:off x="1783942" y="0"/>
        <a:ext cx="9445789" cy="434536"/>
      </dsp:txXfrm>
    </dsp:sp>
    <dsp:sp modelId="{4F01484A-1AC7-4BDA-9AA4-716862671F43}">
      <dsp:nvSpPr>
        <dsp:cNvPr id="0" name=""/>
        <dsp:cNvSpPr/>
      </dsp:nvSpPr>
      <dsp:spPr>
        <a:xfrm>
          <a:off x="1783942" y="434536"/>
          <a:ext cx="9445789" cy="1169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pPr>
          <a:r>
            <a:rPr lang="en-GB" sz="2400" kern="1200"/>
            <a:t>ii. (Surgeons must) report every operation to a national database;</a:t>
          </a:r>
        </a:p>
      </dsp:txBody>
      <dsp:txXfrm>
        <a:off x="1783942" y="434536"/>
        <a:ext cx="9445789" cy="1169406"/>
      </dsp:txXfrm>
    </dsp:sp>
    <dsp:sp modelId="{8CD63F21-462F-4C9D-A0EE-9FF0B0792131}">
      <dsp:nvSpPr>
        <dsp:cNvPr id="0" name=""/>
        <dsp:cNvSpPr/>
      </dsp:nvSpPr>
      <dsp:spPr>
        <a:xfrm>
          <a:off x="0" y="1732257"/>
          <a:ext cx="1603942" cy="160394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7981" r="15276" b="10"/>
          <a:stretch/>
        </a:blipFill>
        <a:ln>
          <a:noFill/>
        </a:ln>
        <a:effectLst/>
      </dsp:spPr>
      <dsp:style>
        <a:lnRef idx="0">
          <a:scrgbClr r="0" g="0" b="0"/>
        </a:lnRef>
        <a:fillRef idx="3">
          <a:scrgbClr r="0" g="0" b="0"/>
        </a:fillRef>
        <a:effectRef idx="2">
          <a:scrgbClr r="0" g="0" b="0"/>
        </a:effectRef>
        <a:fontRef idx="minor">
          <a:schemeClr val="lt1"/>
        </a:fontRef>
      </dsp:style>
    </dsp:sp>
    <dsp:sp modelId="{9D4859CF-5AD7-43DC-9077-171FC9FCE0C1}">
      <dsp:nvSpPr>
        <dsp:cNvPr id="0" name=""/>
        <dsp:cNvSpPr/>
      </dsp:nvSpPr>
      <dsp:spPr>
        <a:xfrm>
          <a:off x="1783942" y="1732257"/>
          <a:ext cx="9445789" cy="434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GB" sz="2400" kern="1200"/>
            <a:t>Patient and Procedure Tracking</a:t>
          </a:r>
        </a:p>
      </dsp:txBody>
      <dsp:txXfrm>
        <a:off x="1783942" y="1732257"/>
        <a:ext cx="9445789" cy="434536"/>
      </dsp:txXfrm>
    </dsp:sp>
    <dsp:sp modelId="{B4275DF7-E5A6-4631-908C-69E0D8C9BB24}">
      <dsp:nvSpPr>
        <dsp:cNvPr id="0" name=""/>
        <dsp:cNvSpPr/>
      </dsp:nvSpPr>
      <dsp:spPr>
        <a:xfrm>
          <a:off x="1783942" y="2166794"/>
          <a:ext cx="9445789" cy="1169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pPr>
          <a:r>
            <a:rPr lang="en-GB" sz="2400" kern="1200"/>
            <a:t>iii. A register of operations is maintained to ensure every procedure is notified and the patient identified who has undergone the surgery</a:t>
          </a:r>
        </a:p>
      </dsp:txBody>
      <dsp:txXfrm>
        <a:off x="1783942" y="2166794"/>
        <a:ext cx="9445789" cy="1169406"/>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24/04/2026</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24/04/2026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382BB-3E88-68F7-70F7-B0D3DB733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60DEC7-E199-EAFF-6EEB-EC27AC3651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0AE2A7-FD4B-004A-B775-40AE27C0D892}"/>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5BF1AB00-F4FF-C4D2-BD38-8AE1EBC05643}"/>
              </a:ext>
            </a:extLst>
          </p:cNvPr>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2036393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DA3E3-BDAE-E7CC-309D-72D62B38F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1E04CE-BDF1-CB91-E4DA-84533148D5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9372E8-7183-F0FD-5161-3E10960A1054}"/>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1DADE32A-8B29-D183-BF79-11730297D325}"/>
              </a:ext>
            </a:extLst>
          </p:cNvPr>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1784153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C59DC-05B2-641B-45E3-C9ED2A99D7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3FE17-9430-C46A-9451-D1E1E9AC36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88D311-7B02-8880-7661-9CA7F98DFBDE}"/>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1B033E89-ACF6-B16F-6529-EFC2650EEA05}"/>
              </a:ext>
            </a:extLst>
          </p:cNvPr>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2299497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5C0B0-6C46-13DE-455D-44F9ACD2F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C80CF-9F83-C89D-D5AA-80020051F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BBE8FF-5660-C4CF-D282-4E4803E93040}"/>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AF902F2D-131A-2799-3C2E-AF51B36ADB72}"/>
              </a:ext>
            </a:extLst>
          </p:cNvPr>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2792658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49E74-095E-1ABD-C154-B9B0AD7C39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ACE866-BCE7-AE41-AC72-4632C3A4C8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CF375F-6DC0-4F08-B597-B1FF4C6051D4}"/>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83446CCB-64D6-3D80-7272-E469962D60B5}"/>
              </a:ext>
            </a:extLst>
          </p:cNvPr>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3700131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9BB29-7248-D88C-A08D-BE6B0C1A0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87FC3-53ED-E2B0-F95D-B0F0CE4F9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6FEC8-818A-1C8D-30D3-FA17B4828AEA}"/>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EE39525C-4CF1-F512-48A2-3469AF5E00B7}"/>
              </a:ext>
            </a:extLst>
          </p:cNvPr>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299322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72353-40AC-C811-8020-7754DFE39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ED1F8-FA4D-1381-7736-F4E7E5715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0979D4-6B1E-2803-3FF8-6B544186F49C}"/>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F6942542-337F-6294-5E17-AB2981937FBA}"/>
              </a:ext>
            </a:extLst>
          </p:cNvPr>
          <p:cNvSpPr>
            <a:spLocks noGrp="1"/>
          </p:cNvSpPr>
          <p:nvPr>
            <p:ph type="sldNum" sz="quarter" idx="5"/>
          </p:nvPr>
        </p:nvSpPr>
        <p:spPr/>
        <p:txBody>
          <a:bodyPr/>
          <a:lstStyle/>
          <a:p>
            <a:fld id="{9A4EC7EF-95E1-3D44-A982-BC7A3E9C617E}" type="slidenum">
              <a:rPr lang="en-GB" smtClean="0"/>
              <a:t>22</a:t>
            </a:fld>
            <a:endParaRPr lang="en-GB"/>
          </a:p>
        </p:txBody>
      </p:sp>
    </p:spTree>
    <p:extLst>
      <p:ext uri="{BB962C8B-B14F-4D97-AF65-F5344CB8AC3E}">
        <p14:creationId xmlns:p14="http://schemas.microsoft.com/office/powerpoint/2010/main" val="3259920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4EAE1-2370-6E48-373D-885E26563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2EFC94-1454-19DF-2FD4-E24B515781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A9839-2C96-B085-778F-74BBAFE24F7F}"/>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AF569E30-5262-9C89-EB23-789959578660}"/>
              </a:ext>
            </a:extLst>
          </p:cNvPr>
          <p:cNvSpPr>
            <a:spLocks noGrp="1"/>
          </p:cNvSpPr>
          <p:nvPr>
            <p:ph type="sldNum" sz="quarter" idx="5"/>
          </p:nvPr>
        </p:nvSpPr>
        <p:spPr/>
        <p:txBody>
          <a:bodyPr/>
          <a:lstStyle/>
          <a:p>
            <a:fld id="{9A4EC7EF-95E1-3D44-A982-BC7A3E9C617E}" type="slidenum">
              <a:rPr lang="en-GB" smtClean="0"/>
              <a:t>23</a:t>
            </a:fld>
            <a:endParaRPr lang="en-GB"/>
          </a:p>
        </p:txBody>
      </p:sp>
    </p:spTree>
    <p:extLst>
      <p:ext uri="{BB962C8B-B14F-4D97-AF65-F5344CB8AC3E}">
        <p14:creationId xmlns:p14="http://schemas.microsoft.com/office/powerpoint/2010/main" val="304277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Image source: Microsoft 365 content library
In February 2018, an initial review of patient concerns regarding vaginal mesh took place. By July 2018, NHS England issued a letter that placed a pause on the use of vaginal mesh. The Cumberlege report was published in 2021, leading to the introduction of a registry as part of the requirements to lift the pause.</a:t>
            </a: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2903937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Image source: Microsoft 365 content library
The Cumberlege 'First Do No Harm' Report reaffirmed criteria for lifting the pause on mesh procedures. Surgeons must report every operation to a national database, and a register must track all procedures and patients. Compliance with the POPSUI Registry is essential for resuming these surgeries safely and transparently.</a:t>
            </a:r>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1511876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092FF-D0C9-68BC-5575-D56B3F2252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FFF20-7565-E5D4-1360-D6BE28A66F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77144-33D7-A224-E663-0E3D1EA84B54}"/>
              </a:ext>
            </a:extLst>
          </p:cNvPr>
          <p:cNvSpPr>
            <a:spLocks noGrp="1"/>
          </p:cNvSpPr>
          <p:nvPr>
            <p:ph type="body" idx="1"/>
          </p:nvPr>
        </p:nvSpPr>
        <p:spPr/>
        <p:txBody>
          <a:bodyPr/>
          <a:lstStyle/>
          <a:p>
            <a:r>
              <a:rPr lang="en-GB"/>
              <a:t>Image source: Microsoft 365 content library
The Cumberlege 'First Do No Harm' Report reaffirmed criteria for lifting the pause on mesh procedures. Surgeons must report every operation to a national database, and a register must track all procedures and patients. Compliance with the POPSUI Registry is essential for resuming these surgeries safely and transparently.</a:t>
            </a:r>
          </a:p>
        </p:txBody>
      </p:sp>
      <p:sp>
        <p:nvSpPr>
          <p:cNvPr id="4" name="Slide Number Placeholder 3">
            <a:extLst>
              <a:ext uri="{FF2B5EF4-FFF2-40B4-BE49-F238E27FC236}">
                <a16:creationId xmlns:a16="http://schemas.microsoft.com/office/drawing/2014/main" id="{E2151ED6-7E7D-3EC1-C732-799780A95A5D}"/>
              </a:ext>
            </a:extLst>
          </p:cNvPr>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4014843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ABDF-FC1C-E925-FB08-9B1A51DCD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A95A2F-A431-1483-6DA4-792591A08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9C1A80-43E2-31DD-EF80-C7E8C5A57E39}"/>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3AC7A5FC-1A6A-EA4D-7508-1EA2860AF4F3}"/>
              </a:ext>
            </a:extLst>
          </p:cNvPr>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3575760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44415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1E439-BE41-B4DA-6898-F4566356F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5D92E-1FE8-BFBB-34E5-C3838A8EE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6A0EBA-3663-D727-0B7E-0DB69991F6DD}"/>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1AAC354D-7FA9-80CB-7E3B-059D091A0195}"/>
              </a:ext>
            </a:extLst>
          </p:cNvPr>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1516617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EB2C0-E38F-AB03-674E-F268315587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B483E-DD47-E99A-FF97-FEC9D55BA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142090-1021-3415-6307-61FC6B1D231E}"/>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5CB4FACC-9DE0-00DC-9054-81BC99F0DB98}"/>
              </a:ext>
            </a:extLst>
          </p:cNvPr>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390941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CBC63-39B1-7436-EE06-64ED484C7F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7A962E-ACA0-4629-EC79-36D1CD62E4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723A3E-E7E7-F4EE-2873-FBCDB6AB9C2A}"/>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756818DB-BAB0-A10F-DF75-B995A3874D66}"/>
              </a:ext>
            </a:extLst>
          </p:cNvPr>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1723688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24/04/2026</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33" r:id="rId3"/>
    <p:sldLayoutId id="2147483834" r:id="rId4"/>
    <p:sldLayoutId id="2147483826" r:id="rId5"/>
    <p:sldLayoutId id="2147483827" r:id="rId6"/>
    <p:sldLayoutId id="2147483789" r:id="rId7"/>
    <p:sldLayoutId id="2147483818" r:id="rId8"/>
    <p:sldLayoutId id="2147483813" r:id="rId9"/>
    <p:sldLayoutId id="2147483814" r:id="rId10"/>
    <p:sldLayoutId id="2147483815" r:id="rId11"/>
    <p:sldLayoutId id="2147483719" r:id="rId12"/>
    <p:sldLayoutId id="2147483938" r:id="rId13"/>
    <p:sldLayoutId id="2147483939" r:id="rId14"/>
    <p:sldLayoutId id="2147483933" r:id="rId15"/>
    <p:sldLayoutId id="2147483824" r:id="rId16"/>
    <p:sldLayoutId id="2147483926" r:id="rId17"/>
    <p:sldLayoutId id="2147483927" r:id="rId18"/>
    <p:sldLayoutId id="2147483929" r:id="rId19"/>
    <p:sldLayoutId id="2147483928" r:id="rId20"/>
    <p:sldLayoutId id="2147483930" r:id="rId21"/>
    <p:sldLayoutId id="2147483924" r:id="rId22"/>
    <p:sldLayoutId id="2147483940"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www.outcome-registries-platform.nhs.uk/ORP/outcomes/SignIn"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s://future.nhs.uk/OutcomeRegistriesPlatform/view?objectID=69381712"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mailto:england.support.outcomeregistries@nhs.net" TargetMode="External"/><Relationship Id="rId4" Type="http://schemas.openxmlformats.org/officeDocument/2006/relationships/hyperlink" Target="https://www.outcome-registries-platform.nhs.uk/ORP/outcomes/SignIn"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future.nhs.uk/OutcomeRegistriesPlatform/view?objectId=280599525" TargetMode="External"/><Relationship Id="rId3" Type="http://schemas.openxmlformats.org/officeDocument/2006/relationships/hyperlink" Target="https://future.nhs.uk/connect.ti/OutcomeRegistriesPlatform/view?objectId=55524880" TargetMode="External"/><Relationship Id="rId7" Type="http://schemas.openxmlformats.org/officeDocument/2006/relationships/hyperlink" Target="https://future.nhs.uk/OutcomeRegistriesPlatform/view?objectID=280599525"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future.nhs.uk/OutcomeRegistriesPlatform/view?objectID=55528048" TargetMode="External"/><Relationship Id="rId5" Type="http://schemas.openxmlformats.org/officeDocument/2006/relationships/hyperlink" Target="https://www.outcome-registries-platform.nhs.uk/ORP/outcomes/SignIn" TargetMode="External"/><Relationship Id="rId4" Type="http://schemas.openxmlformats.org/officeDocument/2006/relationships/hyperlink" Target="https://future.nhs.uk/OutcomeRegistriesPlatform/view?objectID=69381712" TargetMode="External"/><Relationship Id="rId9" Type="http://schemas.openxmlformats.org/officeDocument/2006/relationships/hyperlink" Target="https://future.nhs.uk/OutcomeRegistriesPlatform/view?objectID=278970821"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mailto:england.popsui.outcomesandregistries@nhs.net" TargetMode="External"/><Relationship Id="rId7" Type="http://schemas.openxmlformats.org/officeDocument/2006/relationships/image" Target="../media/image34.svg"/><Relationship Id="rId2" Type="http://schemas.openxmlformats.org/officeDocument/2006/relationships/image" Target="../media/image19.png"/><Relationship Id="rId1" Type="http://schemas.openxmlformats.org/officeDocument/2006/relationships/slideLayout" Target="../slideLayouts/slideLayout22.xml"/><Relationship Id="rId6" Type="http://schemas.openxmlformats.org/officeDocument/2006/relationships/image" Target="../media/image33.png"/><Relationship Id="rId5" Type="http://schemas.openxmlformats.org/officeDocument/2006/relationships/hyperlink" Target="https://future.nhs.uk/OutcomeRegistriesPlatform/view?objectId=55524880" TargetMode="External"/><Relationship Id="rId4" Type="http://schemas.openxmlformats.org/officeDocument/2006/relationships/hyperlink" Target="https://gbr01.safelinks.protection.outlook.com/?url=https%3A%2F%2Fwww.england.nhs.uk%2Foutcomes-and-registries-programme%2F&amp;data=05%7C02%7Cselina.macneil%40nhs.net%7C3e2198e87e4842ffe92908de898f09f6%7C37c354b285b047f5b22207b48d774ee3%7C0%7C0%7C639099444594798794%7CUnknown%7CTWFpbGZsb3d8eyJFbXB0eU1hcGkiOnRydWUsIlYiOiIwLjAuMDAwMCIsIlAiOiJXaW4zMiIsIkFOIjoiTWFpbCIsIldUIjoyfQ%3D%3D%7C0%7C%7C%7C&amp;sdata=cmFKztF5u9BQGJuSPo1jRI%2B0%2FrT8l11Tj9STL18XD30%3D&amp;reserved=0" TargetMode="External"/><Relationship Id="rId9" Type="http://schemas.openxmlformats.org/officeDocument/2006/relationships/image" Target="../media/image36.svg"/></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s://digital.nhs.uk/about-nhs-digital/corporate-information-and-documents/directions-and-data-provision-notices/data-provision-notices-dpns/medical-devices-outcomes-registry-mdor" TargetMode="External"/><Relationship Id="rId2" Type="http://schemas.openxmlformats.org/officeDocument/2006/relationships/hyperlink" Target="https://digital.nhs.uk/about-nhs-digital/corporate-information-and-documents/directions-and-data-provision-notices/secretary-of-state-directions/outcomes-and-registries-directions-2024" TargetMode="External"/><Relationship Id="rId1" Type="http://schemas.openxmlformats.org/officeDocument/2006/relationships/slideLayout" Target="../slideLayouts/slideLayout5.xml"/><Relationship Id="rId6" Type="http://schemas.openxmlformats.org/officeDocument/2006/relationships/hyperlink" Target="https://future.nhs.uk/OutcomeRegistriesPlatform/view?objectId=273649541" TargetMode="External"/><Relationship Id="rId5" Type="http://schemas.openxmlformats.org/officeDocument/2006/relationships/hyperlink" Target="https://digital.nhs.uk/about-nhs-digital/corporate-information-and-documents/directions-and-data-provision-notices/data-provision-notices-dpns/medical-devices-outcomes-registry-mdor/transparency-notice" TargetMode="External"/><Relationship Id="rId4" Type="http://schemas.openxmlformats.org/officeDocument/2006/relationships/hyperlink" Target="https://future.nhs.uk/OutcomeRegistriesPlatform/view?objectId=255344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260550" y="1688068"/>
            <a:ext cx="5568750" cy="2507695"/>
          </a:xfrm>
        </p:spPr>
        <p:txBody>
          <a:bodyPr/>
          <a:lstStyle/>
          <a:p>
            <a:r>
              <a:rPr lang="en-GB" sz="4000" dirty="0"/>
              <a:t>POPSUI Registry</a:t>
            </a:r>
            <a:br>
              <a:rPr lang="en-GB" sz="4000" dirty="0"/>
            </a:br>
            <a:r>
              <a:rPr lang="en-GB" sz="4000" dirty="0"/>
              <a:t>Training Webinar</a:t>
            </a:r>
            <a:br>
              <a:rPr lang="en-GB" sz="4000" dirty="0"/>
            </a:br>
            <a:endParaRPr lang="en-GB" sz="4000" dirty="0"/>
          </a:p>
        </p:txBody>
      </p:sp>
      <p:pic>
        <p:nvPicPr>
          <p:cNvPr id="17" name="Picture 16" descr="A close-up of a logo&#10;&#10;AI-generated content may be incorrect.">
            <a:extLst>
              <a:ext uri="{FF2B5EF4-FFF2-40B4-BE49-F238E27FC236}">
                <a16:creationId xmlns:a16="http://schemas.microsoft.com/office/drawing/2014/main" id="{25B02782-A55F-2DFD-519B-0D8C4AE9F13D}"/>
              </a:ext>
            </a:extLst>
          </p:cNvPr>
          <p:cNvPicPr>
            <a:picLocks noChangeAspect="1"/>
          </p:cNvPicPr>
          <p:nvPr/>
        </p:nvPicPr>
        <p:blipFill>
          <a:blip r:embed="rId3"/>
          <a:srcRect l="10712" t="24711" r="3955" b="27289"/>
          <a:stretch>
            <a:fillRect/>
          </a:stretch>
        </p:blipFill>
        <p:spPr>
          <a:xfrm>
            <a:off x="158496" y="146304"/>
            <a:ext cx="2145792" cy="1207008"/>
          </a:xfrm>
          <a:prstGeom prst="rect">
            <a:avLst/>
          </a:prstGeom>
        </p:spPr>
      </p:pic>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E5DED-2560-D388-E1F5-F591F7AAA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7F885-4C36-7D16-6953-D15930284F2C}"/>
              </a:ext>
            </a:extLst>
          </p:cNvPr>
          <p:cNvSpPr>
            <a:spLocks noGrp="1"/>
          </p:cNvSpPr>
          <p:nvPr>
            <p:ph type="title"/>
          </p:nvPr>
        </p:nvSpPr>
        <p:spPr>
          <a:xfrm>
            <a:off x="747468" y="2165645"/>
            <a:ext cx="6087672" cy="1325563"/>
          </a:xfrm>
        </p:spPr>
        <p:txBody>
          <a:bodyPr/>
          <a:lstStyle/>
          <a:p>
            <a:r>
              <a:rPr lang="en-GB" sz="4800"/>
              <a:t>What procedures must be submitted to the POPSUI Registry?</a:t>
            </a:r>
          </a:p>
        </p:txBody>
      </p:sp>
      <p:pic>
        <p:nvPicPr>
          <p:cNvPr id="5" name="Picture 4" descr="A close-up of a logo&#10;&#10;AI-generated content may be incorrect.">
            <a:extLst>
              <a:ext uri="{FF2B5EF4-FFF2-40B4-BE49-F238E27FC236}">
                <a16:creationId xmlns:a16="http://schemas.microsoft.com/office/drawing/2014/main" id="{5D4DEFF7-25BF-D4F5-1616-FEA28AB3AACD}"/>
              </a:ext>
            </a:extLst>
          </p:cNvPr>
          <p:cNvPicPr>
            <a:picLocks noChangeAspect="1"/>
          </p:cNvPicPr>
          <p:nvPr/>
        </p:nvPicPr>
        <p:blipFill>
          <a:blip r:embed="rId2"/>
          <a:srcRect l="10712" t="24711" r="3955" b="27289"/>
          <a:stretch>
            <a:fillRect/>
          </a:stretch>
        </p:blipFill>
        <p:spPr>
          <a:xfrm>
            <a:off x="158496" y="146304"/>
            <a:ext cx="2145792" cy="1207008"/>
          </a:xfrm>
          <a:prstGeom prst="rect">
            <a:avLst/>
          </a:prstGeom>
        </p:spPr>
      </p:pic>
    </p:spTree>
    <p:extLst>
      <p:ext uri="{BB962C8B-B14F-4D97-AF65-F5344CB8AC3E}">
        <p14:creationId xmlns:p14="http://schemas.microsoft.com/office/powerpoint/2010/main" val="140902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DC6FA-66D6-FDAF-1C82-79A41F074C2E}"/>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BC6FB15B-6425-7CF7-6C65-96010487DC28}"/>
              </a:ext>
            </a:extLst>
          </p:cNvPr>
          <p:cNvSpPr>
            <a:spLocks noGrp="1"/>
          </p:cNvSpPr>
          <p:nvPr>
            <p:ph type="title"/>
          </p:nvPr>
        </p:nvSpPr>
        <p:spPr>
          <a:xfrm>
            <a:off x="432000" y="432000"/>
            <a:ext cx="11404154" cy="865186"/>
          </a:xfrm>
        </p:spPr>
        <p:txBody>
          <a:bodyPr>
            <a:normAutofit fontScale="90000"/>
          </a:bodyPr>
          <a:lstStyle/>
          <a:p>
            <a:r>
              <a:rPr lang="en-GB" spc="-40" dirty="0"/>
              <a:t>Procedures Included - </a:t>
            </a:r>
            <a:r>
              <a:rPr lang="en-GB" sz="3100" spc="-40" dirty="0"/>
              <a:t>Mesh and Mesh Comparator Procedures</a:t>
            </a:r>
            <a:endParaRPr lang="en-GB" spc="-40" dirty="0"/>
          </a:p>
        </p:txBody>
      </p:sp>
      <p:sp>
        <p:nvSpPr>
          <p:cNvPr id="5" name="Content Placeholder 4">
            <a:extLst>
              <a:ext uri="{FF2B5EF4-FFF2-40B4-BE49-F238E27FC236}">
                <a16:creationId xmlns:a16="http://schemas.microsoft.com/office/drawing/2014/main" id="{9DBFF790-0794-1909-EE6A-2DE92372AD8B}"/>
              </a:ext>
            </a:extLst>
          </p:cNvPr>
          <p:cNvSpPr>
            <a:spLocks noGrp="1"/>
          </p:cNvSpPr>
          <p:nvPr>
            <p:ph idx="1"/>
          </p:nvPr>
        </p:nvSpPr>
        <p:spPr>
          <a:xfrm>
            <a:off x="432000" y="1356026"/>
            <a:ext cx="11088000" cy="5232665"/>
          </a:xfrm>
        </p:spPr>
        <p:txBody>
          <a:bodyPr>
            <a:normAutofit/>
          </a:bodyPr>
          <a:lstStyle/>
          <a:p>
            <a:pPr>
              <a:lnSpc>
                <a:spcPct val="100000"/>
              </a:lnSpc>
              <a:spcAft>
                <a:spcPts val="1200"/>
              </a:spcAft>
              <a:buClr>
                <a:schemeClr val="accent6"/>
              </a:buClr>
            </a:pPr>
            <a:r>
              <a:rPr lang="en-GB" sz="3200" b="1" dirty="0"/>
              <a:t>Mesh Procedures</a:t>
            </a:r>
          </a:p>
          <a:p>
            <a:pPr lvl="1">
              <a:lnSpc>
                <a:spcPct val="100000"/>
              </a:lnSpc>
              <a:spcAft>
                <a:spcPts val="1200"/>
              </a:spcAft>
              <a:buClr>
                <a:schemeClr val="accent6"/>
              </a:buClr>
            </a:pPr>
            <a:r>
              <a:rPr lang="en-GB" sz="2000" b="1" dirty="0"/>
              <a:t>Any</a:t>
            </a:r>
            <a:r>
              <a:rPr lang="en-GB" sz="2000" dirty="0"/>
              <a:t> mesh insertion for stress incontinence, pelvic organ prolapse, rectal prolapse/intussusception</a:t>
            </a:r>
          </a:p>
          <a:p>
            <a:pPr>
              <a:spcAft>
                <a:spcPts val="1200"/>
              </a:spcAft>
              <a:buClr>
                <a:schemeClr val="accent6"/>
              </a:buClr>
            </a:pPr>
            <a:r>
              <a:rPr lang="en-GB" sz="3200" b="1" dirty="0"/>
              <a:t>Comparator Procedures</a:t>
            </a:r>
          </a:p>
          <a:p>
            <a:pPr lvl="1">
              <a:spcAft>
                <a:spcPts val="1200"/>
              </a:spcAft>
              <a:buClr>
                <a:schemeClr val="accent6"/>
              </a:buClr>
            </a:pPr>
            <a:r>
              <a:rPr lang="en-GB" sz="2000" dirty="0"/>
              <a:t>Defined as alternatives to mesh procedures for outcome comparison</a:t>
            </a:r>
          </a:p>
        </p:txBody>
      </p:sp>
    </p:spTree>
    <p:extLst>
      <p:ext uri="{BB962C8B-B14F-4D97-AF65-F5344CB8AC3E}">
        <p14:creationId xmlns:p14="http://schemas.microsoft.com/office/powerpoint/2010/main" val="70492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9D4E2-5489-BEE6-6E9B-C1710AA3FE2F}"/>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FE7D1ED8-E0AB-CBA5-1C00-E867475E5E3D}"/>
              </a:ext>
            </a:extLst>
          </p:cNvPr>
          <p:cNvSpPr>
            <a:spLocks noGrp="1"/>
          </p:cNvSpPr>
          <p:nvPr>
            <p:ph type="title"/>
          </p:nvPr>
        </p:nvSpPr>
        <p:spPr>
          <a:xfrm>
            <a:off x="432000" y="432000"/>
            <a:ext cx="11404154" cy="865186"/>
          </a:xfrm>
        </p:spPr>
        <p:txBody>
          <a:bodyPr>
            <a:normAutofit fontScale="90000"/>
          </a:bodyPr>
          <a:lstStyle/>
          <a:p>
            <a:r>
              <a:rPr lang="en-GB" spc="-40" dirty="0"/>
              <a:t>Procedures Included - </a:t>
            </a:r>
            <a:r>
              <a:rPr lang="en-GB" sz="3100" spc="-40" dirty="0"/>
              <a:t>Mesh and Mesh Comparator Procedures</a:t>
            </a:r>
            <a:endParaRPr lang="en-GB" spc="-40" dirty="0"/>
          </a:p>
        </p:txBody>
      </p:sp>
      <p:sp>
        <p:nvSpPr>
          <p:cNvPr id="5" name="Content Placeholder 4">
            <a:extLst>
              <a:ext uri="{FF2B5EF4-FFF2-40B4-BE49-F238E27FC236}">
                <a16:creationId xmlns:a16="http://schemas.microsoft.com/office/drawing/2014/main" id="{AF3C3C0E-F3F0-543A-AA44-F22C5355F203}"/>
              </a:ext>
            </a:extLst>
          </p:cNvPr>
          <p:cNvSpPr>
            <a:spLocks noGrp="1"/>
          </p:cNvSpPr>
          <p:nvPr>
            <p:ph idx="1"/>
          </p:nvPr>
        </p:nvSpPr>
        <p:spPr>
          <a:xfrm>
            <a:off x="432000" y="1151947"/>
            <a:ext cx="10813755" cy="5706053"/>
          </a:xfrm>
          <a:solidFill>
            <a:schemeClr val="tx2"/>
          </a:solidFill>
        </p:spPr>
        <p:txBody>
          <a:bodyPr>
            <a:noAutofit/>
          </a:bodyPr>
          <a:lstStyle/>
          <a:p>
            <a:pPr indent="-228600">
              <a:spcAft>
                <a:spcPts val="1200"/>
              </a:spcAft>
              <a:buClr>
                <a:schemeClr val="accent6"/>
              </a:buClr>
            </a:pPr>
            <a:r>
              <a:rPr lang="en-GB" sz="2400" b="1" dirty="0"/>
              <a:t>SUI - All SUI operations including:</a:t>
            </a:r>
          </a:p>
          <a:p>
            <a:pPr lvl="1">
              <a:lnSpc>
                <a:spcPct val="100000"/>
              </a:lnSpc>
              <a:spcAft>
                <a:spcPts val="1200"/>
              </a:spcAft>
              <a:buClr>
                <a:schemeClr val="accent6"/>
              </a:buClr>
            </a:pPr>
            <a:r>
              <a:rPr lang="en-GB" sz="2000" b="1" dirty="0"/>
              <a:t>Mesh: </a:t>
            </a:r>
            <a:r>
              <a:rPr lang="en-GB" sz="2000" dirty="0"/>
              <a:t>e.g. retropubic mesh sling</a:t>
            </a:r>
          </a:p>
          <a:p>
            <a:pPr lvl="1">
              <a:lnSpc>
                <a:spcPct val="100000"/>
              </a:lnSpc>
              <a:spcAft>
                <a:spcPts val="1200"/>
              </a:spcAft>
              <a:buClr>
                <a:schemeClr val="accent6"/>
              </a:buClr>
            </a:pPr>
            <a:r>
              <a:rPr lang="en-GB" sz="2000" b="1" dirty="0"/>
              <a:t>Non-mesh: </a:t>
            </a:r>
            <a:r>
              <a:rPr lang="en-GB" sz="2000" dirty="0"/>
              <a:t>Autologous sling, colposuspension, AUS, bulking, other</a:t>
            </a:r>
          </a:p>
          <a:p>
            <a:pPr>
              <a:spcAft>
                <a:spcPts val="1200"/>
              </a:spcAft>
              <a:buClr>
                <a:schemeClr val="accent6"/>
              </a:buClr>
            </a:pPr>
            <a:r>
              <a:rPr lang="en-GB" sz="2400" b="1" dirty="0"/>
              <a:t>Prolapse - All mesh insertions and vault /uterine support procedures where mesh is a comparator</a:t>
            </a:r>
          </a:p>
          <a:p>
            <a:pPr lvl="1">
              <a:lnSpc>
                <a:spcPct val="100000"/>
              </a:lnSpc>
              <a:spcAft>
                <a:spcPts val="1200"/>
              </a:spcAft>
              <a:buClr>
                <a:schemeClr val="accent6"/>
              </a:buClr>
            </a:pPr>
            <a:r>
              <a:rPr lang="en-GB" sz="2000" b="1" dirty="0"/>
              <a:t>Mesh: </a:t>
            </a:r>
            <a:r>
              <a:rPr lang="en-GB" sz="2000" dirty="0"/>
              <a:t>e.g. sacrocolpopexy, sacrohysteropexy, vaginal mesh insertion</a:t>
            </a:r>
          </a:p>
          <a:p>
            <a:pPr lvl="1">
              <a:lnSpc>
                <a:spcPct val="100000"/>
              </a:lnSpc>
              <a:spcAft>
                <a:spcPts val="1200"/>
              </a:spcAft>
              <a:buClr>
                <a:schemeClr val="accent6"/>
              </a:buClr>
            </a:pPr>
            <a:r>
              <a:rPr lang="en-GB" sz="2000" b="1" dirty="0"/>
              <a:t>Non mesh: </a:t>
            </a:r>
            <a:r>
              <a:rPr lang="en-GB" sz="2000" dirty="0"/>
              <a:t>e.g. sacrospinous fixation, uterosacral suspension, Manchester repair, colpocleisis, vaginal hysterectomy and McCall Culdoplasty</a:t>
            </a:r>
          </a:p>
          <a:p>
            <a:pPr>
              <a:spcAft>
                <a:spcPts val="1200"/>
              </a:spcAft>
              <a:buClr>
                <a:schemeClr val="accent6"/>
              </a:buClr>
            </a:pPr>
            <a:r>
              <a:rPr lang="en-GB" sz="2400" b="1" dirty="0"/>
              <a:t>Colorectal - Mesh insertion and procedures for rectal prolapse/intussusception where mesh is a comparator</a:t>
            </a:r>
          </a:p>
          <a:p>
            <a:pPr lvl="1">
              <a:lnSpc>
                <a:spcPct val="100000"/>
              </a:lnSpc>
              <a:spcAft>
                <a:spcPts val="1200"/>
              </a:spcAft>
              <a:buClr>
                <a:schemeClr val="accent6"/>
              </a:buClr>
            </a:pPr>
            <a:r>
              <a:rPr lang="en-GB" sz="2000" b="1" dirty="0"/>
              <a:t>Mesh: </a:t>
            </a:r>
            <a:r>
              <a:rPr lang="en-GB" sz="2000" dirty="0"/>
              <a:t>e.g. ventral mesh rectopexy</a:t>
            </a:r>
          </a:p>
          <a:p>
            <a:pPr lvl="1">
              <a:lnSpc>
                <a:spcPct val="100000"/>
              </a:lnSpc>
              <a:spcAft>
                <a:spcPts val="1200"/>
              </a:spcAft>
              <a:buClr>
                <a:schemeClr val="accent6"/>
              </a:buClr>
            </a:pPr>
            <a:r>
              <a:rPr lang="en-GB" sz="2000" b="1" dirty="0"/>
              <a:t>Non mesh: </a:t>
            </a:r>
            <a:r>
              <a:rPr lang="en-GB" sz="2000" dirty="0"/>
              <a:t>e.g. suture rectopexy, </a:t>
            </a:r>
            <a:r>
              <a:rPr lang="en-GB" sz="2000" dirty="0" err="1"/>
              <a:t>Delormes</a:t>
            </a:r>
            <a:r>
              <a:rPr lang="en-GB" sz="2000" dirty="0"/>
              <a:t>, </a:t>
            </a:r>
            <a:r>
              <a:rPr lang="en-GB" sz="2000" dirty="0" err="1"/>
              <a:t>Altmeier</a:t>
            </a:r>
            <a:r>
              <a:rPr lang="en-GB" sz="2000" dirty="0"/>
              <a:t>, STARR procedure</a:t>
            </a:r>
          </a:p>
        </p:txBody>
      </p:sp>
    </p:spTree>
    <p:extLst>
      <p:ext uri="{BB962C8B-B14F-4D97-AF65-F5344CB8AC3E}">
        <p14:creationId xmlns:p14="http://schemas.microsoft.com/office/powerpoint/2010/main" val="144328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3CF3F-2A14-104C-3280-AA6D2BE9F13F}"/>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6332E37D-A6CB-DCF0-40CE-5B7DD823B1F2}"/>
              </a:ext>
            </a:extLst>
          </p:cNvPr>
          <p:cNvSpPr>
            <a:spLocks noGrp="1"/>
          </p:cNvSpPr>
          <p:nvPr>
            <p:ph type="title"/>
          </p:nvPr>
        </p:nvSpPr>
        <p:spPr>
          <a:xfrm>
            <a:off x="432000" y="432000"/>
            <a:ext cx="11404154" cy="865186"/>
          </a:xfrm>
        </p:spPr>
        <p:txBody>
          <a:bodyPr/>
          <a:lstStyle/>
          <a:p>
            <a:r>
              <a:rPr lang="en-GB" spc="-40"/>
              <a:t>Procedures NOT Included</a:t>
            </a:r>
          </a:p>
        </p:txBody>
      </p:sp>
      <p:sp>
        <p:nvSpPr>
          <p:cNvPr id="5" name="Content Placeholder 4">
            <a:extLst>
              <a:ext uri="{FF2B5EF4-FFF2-40B4-BE49-F238E27FC236}">
                <a16:creationId xmlns:a16="http://schemas.microsoft.com/office/drawing/2014/main" id="{CD05F195-C401-8CE0-2994-2C0ECA3A2E6E}"/>
              </a:ext>
            </a:extLst>
          </p:cNvPr>
          <p:cNvSpPr>
            <a:spLocks noGrp="1"/>
          </p:cNvSpPr>
          <p:nvPr>
            <p:ph idx="1"/>
          </p:nvPr>
        </p:nvSpPr>
        <p:spPr>
          <a:xfrm>
            <a:off x="432000" y="2014151"/>
            <a:ext cx="11088000" cy="4261388"/>
          </a:xfrm>
        </p:spPr>
        <p:txBody>
          <a:bodyPr>
            <a:normAutofit/>
          </a:bodyPr>
          <a:lstStyle/>
          <a:p>
            <a:pPr marL="342900" indent="-342900">
              <a:lnSpc>
                <a:spcPct val="100000"/>
              </a:lnSpc>
              <a:spcAft>
                <a:spcPts val="1200"/>
              </a:spcAft>
              <a:buClr>
                <a:schemeClr val="accent6"/>
              </a:buClr>
              <a:buFont typeface="Arial" panose="020B0604020202020204" pitchFamily="34" charset="0"/>
              <a:buChar char="•"/>
            </a:pPr>
            <a:r>
              <a:rPr lang="en-GB" sz="2400" dirty="0"/>
              <a:t>Single site anterior/posterior repairs (without mesh)</a:t>
            </a:r>
          </a:p>
          <a:p>
            <a:pPr marL="342900" indent="-342900">
              <a:lnSpc>
                <a:spcPct val="100000"/>
              </a:lnSpc>
              <a:spcAft>
                <a:spcPts val="1200"/>
              </a:spcAft>
              <a:buClr>
                <a:schemeClr val="accent6"/>
              </a:buClr>
              <a:buFont typeface="Arial" panose="020B0604020202020204" pitchFamily="34" charset="0"/>
              <a:buChar char="•"/>
            </a:pPr>
            <a:r>
              <a:rPr lang="en-GB" sz="2400" dirty="0"/>
              <a:t>Botox for OAB</a:t>
            </a:r>
          </a:p>
          <a:p>
            <a:pPr marL="342900" indent="-342900">
              <a:spcAft>
                <a:spcPts val="1200"/>
              </a:spcAft>
              <a:buClr>
                <a:schemeClr val="accent6"/>
              </a:buClr>
              <a:buFont typeface="Arial" panose="020B0604020202020204" pitchFamily="34" charset="0"/>
              <a:buChar char="•"/>
            </a:pPr>
            <a:r>
              <a:rPr lang="en-GB" sz="2400" dirty="0"/>
              <a:t>Sacral nerve stimulation (separate registry)</a:t>
            </a:r>
          </a:p>
          <a:p>
            <a:pPr marL="342900" indent="-342900">
              <a:spcAft>
                <a:spcPts val="1200"/>
              </a:spcAft>
              <a:buClr>
                <a:schemeClr val="accent6"/>
              </a:buClr>
              <a:buFont typeface="Arial" panose="020B0604020202020204" pitchFamily="34" charset="0"/>
              <a:buChar char="•"/>
            </a:pPr>
            <a:r>
              <a:rPr lang="en-GB" sz="2400" dirty="0"/>
              <a:t>Faecal incontinence procedures without prolapse surgery</a:t>
            </a:r>
          </a:p>
          <a:p>
            <a:pPr marL="342900" indent="-342900">
              <a:lnSpc>
                <a:spcPct val="100000"/>
              </a:lnSpc>
              <a:spcAft>
                <a:spcPts val="1200"/>
              </a:spcAft>
              <a:buClr>
                <a:schemeClr val="accent6"/>
              </a:buClr>
              <a:buFont typeface="Arial" panose="020B0604020202020204" pitchFamily="34" charset="0"/>
              <a:buChar char="•"/>
            </a:pPr>
            <a:endParaRPr lang="en-GB" sz="2400" dirty="0"/>
          </a:p>
          <a:p>
            <a:pPr>
              <a:lnSpc>
                <a:spcPct val="100000"/>
              </a:lnSpc>
              <a:spcAft>
                <a:spcPts val="1200"/>
              </a:spcAft>
              <a:buClr>
                <a:schemeClr val="accent6"/>
              </a:buClr>
            </a:pPr>
            <a:endParaRPr lang="en-GB" sz="2400" dirty="0"/>
          </a:p>
        </p:txBody>
      </p:sp>
    </p:spTree>
    <p:extLst>
      <p:ext uri="{BB962C8B-B14F-4D97-AF65-F5344CB8AC3E}">
        <p14:creationId xmlns:p14="http://schemas.microsoft.com/office/powerpoint/2010/main" val="41841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AED2E-5A4B-A7B0-AC56-0CCEA25D47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2DAE06-97DC-2D3B-94ED-E6F848A28991}"/>
              </a:ext>
            </a:extLst>
          </p:cNvPr>
          <p:cNvSpPr>
            <a:spLocks noGrp="1"/>
          </p:cNvSpPr>
          <p:nvPr>
            <p:ph type="title"/>
          </p:nvPr>
        </p:nvSpPr>
        <p:spPr>
          <a:xfrm>
            <a:off x="747468" y="2165645"/>
            <a:ext cx="6087672" cy="1325563"/>
          </a:xfrm>
        </p:spPr>
        <p:txBody>
          <a:bodyPr/>
          <a:lstStyle/>
          <a:p>
            <a:r>
              <a:rPr lang="en-GB" sz="5400"/>
              <a:t>Using the POPSUI Registry</a:t>
            </a:r>
          </a:p>
        </p:txBody>
      </p:sp>
      <p:pic>
        <p:nvPicPr>
          <p:cNvPr id="5" name="Picture 4" descr="A close-up of a logo&#10;&#10;AI-generated content may be incorrect.">
            <a:extLst>
              <a:ext uri="{FF2B5EF4-FFF2-40B4-BE49-F238E27FC236}">
                <a16:creationId xmlns:a16="http://schemas.microsoft.com/office/drawing/2014/main" id="{D72E2B49-2510-D07C-1D8D-987361DE39E2}"/>
              </a:ext>
            </a:extLst>
          </p:cNvPr>
          <p:cNvPicPr>
            <a:picLocks noChangeAspect="1"/>
          </p:cNvPicPr>
          <p:nvPr/>
        </p:nvPicPr>
        <p:blipFill>
          <a:blip r:embed="rId2"/>
          <a:srcRect l="10712" t="24711" r="3955" b="27289"/>
          <a:stretch>
            <a:fillRect/>
          </a:stretch>
        </p:blipFill>
        <p:spPr>
          <a:xfrm>
            <a:off x="158496" y="146304"/>
            <a:ext cx="2145792" cy="1207008"/>
          </a:xfrm>
          <a:prstGeom prst="rect">
            <a:avLst/>
          </a:prstGeom>
        </p:spPr>
      </p:pic>
    </p:spTree>
    <p:extLst>
      <p:ext uri="{BB962C8B-B14F-4D97-AF65-F5344CB8AC3E}">
        <p14:creationId xmlns:p14="http://schemas.microsoft.com/office/powerpoint/2010/main" val="279204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E88D7-F0D2-D83F-392D-E6991433C59A}"/>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CD78FF53-5D0C-5B6D-F2C2-620BBD81E5C0}"/>
              </a:ext>
            </a:extLst>
          </p:cNvPr>
          <p:cNvSpPr>
            <a:spLocks noGrp="1"/>
          </p:cNvSpPr>
          <p:nvPr>
            <p:ph type="title"/>
          </p:nvPr>
        </p:nvSpPr>
        <p:spPr>
          <a:xfrm>
            <a:off x="432000" y="432000"/>
            <a:ext cx="11404154" cy="865186"/>
          </a:xfrm>
        </p:spPr>
        <p:txBody>
          <a:bodyPr/>
          <a:lstStyle/>
          <a:p>
            <a:r>
              <a:rPr lang="en-GB" spc="-40"/>
              <a:t>POPSUI Registry - Accessing the system</a:t>
            </a:r>
          </a:p>
        </p:txBody>
      </p:sp>
      <p:sp>
        <p:nvSpPr>
          <p:cNvPr id="5" name="Content Placeholder 4">
            <a:extLst>
              <a:ext uri="{FF2B5EF4-FFF2-40B4-BE49-F238E27FC236}">
                <a16:creationId xmlns:a16="http://schemas.microsoft.com/office/drawing/2014/main" id="{BEC7FAD2-9E3D-F328-9FF8-EF18ACF455A7}"/>
              </a:ext>
            </a:extLst>
          </p:cNvPr>
          <p:cNvSpPr>
            <a:spLocks noGrp="1"/>
          </p:cNvSpPr>
          <p:nvPr>
            <p:ph idx="1"/>
          </p:nvPr>
        </p:nvSpPr>
        <p:spPr>
          <a:xfrm>
            <a:off x="432000" y="1531391"/>
            <a:ext cx="11749358" cy="4113678"/>
          </a:xfrm>
        </p:spPr>
        <p:txBody>
          <a:bodyPr vert="horz" lIns="0" tIns="0" rIns="0" bIns="0" rtlCol="0" anchor="t">
            <a:normAutofit fontScale="85000" lnSpcReduction="20000"/>
          </a:bodyPr>
          <a:lstStyle/>
          <a:p>
            <a:pPr>
              <a:spcAft>
                <a:spcPts val="1200"/>
              </a:spcAft>
              <a:buClr>
                <a:srgbClr val="425563"/>
              </a:buClr>
            </a:pPr>
            <a:r>
              <a:rPr lang="en-GB" sz="2400" dirty="0"/>
              <a:t>POPSUI data entry has been available since 13th March</a:t>
            </a:r>
          </a:p>
          <a:p>
            <a:pPr>
              <a:spcAft>
                <a:spcPts val="1200"/>
              </a:spcAft>
              <a:buClr>
                <a:srgbClr val="425563"/>
              </a:buClr>
            </a:pPr>
            <a:endParaRPr lang="en-GB" sz="2400" dirty="0"/>
          </a:p>
          <a:p>
            <a:pPr>
              <a:spcAft>
                <a:spcPts val="1200"/>
              </a:spcAft>
              <a:buClr>
                <a:srgbClr val="425563"/>
              </a:buClr>
            </a:pPr>
            <a:r>
              <a:rPr lang="en-GB" sz="2400" dirty="0"/>
              <a:t>As much as possible, the administrative activities for data entry should be undertaken by admin teams. This includes creating patients on the system and generating pre-operative PROMs, ideally, several weeks before surgery or at the time of listing</a:t>
            </a:r>
            <a:endParaRPr lang="en-GB" sz="2400" dirty="0">
              <a:cs typeface="Arial" panose="020B0604020202020204"/>
            </a:endParaRPr>
          </a:p>
          <a:p>
            <a:pPr>
              <a:spcAft>
                <a:spcPts val="1200"/>
              </a:spcAft>
              <a:buClr>
                <a:schemeClr val="accent6"/>
              </a:buClr>
            </a:pPr>
            <a:endParaRPr lang="en-GB" sz="2400" dirty="0"/>
          </a:p>
          <a:p>
            <a:pPr>
              <a:buClr>
                <a:schemeClr val="accent6"/>
              </a:buClr>
            </a:pPr>
            <a:r>
              <a:rPr lang="en-GB" sz="2400" dirty="0"/>
              <a:t>Registry Website:</a:t>
            </a:r>
          </a:p>
          <a:p>
            <a:pPr>
              <a:buClr>
                <a:schemeClr val="accent6"/>
              </a:buClr>
            </a:pPr>
            <a:r>
              <a:rPr lang="en-GB" sz="2400" dirty="0">
                <a:hlinkClick r:id="rId3"/>
              </a:rPr>
              <a:t>https://www.outcome-registries-platform.nhs.uk/ORP/outcomes/SignIn</a:t>
            </a:r>
            <a:r>
              <a:rPr lang="en-GB" sz="2400" dirty="0"/>
              <a:t> </a:t>
            </a:r>
            <a:endParaRPr lang="en-GB" sz="2400" dirty="0">
              <a:cs typeface="Arial" panose="020B0604020202020204"/>
            </a:endParaRPr>
          </a:p>
          <a:p>
            <a:pPr>
              <a:buClr>
                <a:schemeClr val="accent6"/>
              </a:buClr>
            </a:pPr>
            <a:endParaRPr lang="en-GB" sz="2400" dirty="0">
              <a:cs typeface="Arial" panose="020B0604020202020204"/>
            </a:endParaRPr>
          </a:p>
          <a:p>
            <a:pPr marL="342900" indent="-342900">
              <a:buClr>
                <a:schemeClr val="accent6"/>
              </a:buClr>
              <a:buFont typeface="Arial" panose="020B0604020202020204" pitchFamily="34" charset="0"/>
              <a:buChar char="•"/>
            </a:pPr>
            <a:r>
              <a:rPr lang="en-GB" sz="2400" dirty="0"/>
              <a:t>Login using forgotten password function</a:t>
            </a:r>
          </a:p>
          <a:p>
            <a:pPr marL="342900" indent="-342900">
              <a:buClr>
                <a:schemeClr val="accent6"/>
              </a:buClr>
              <a:buFont typeface="Arial" panose="020B0604020202020204" pitchFamily="34" charset="0"/>
              <a:buChar char="•"/>
            </a:pPr>
            <a:r>
              <a:rPr lang="en-GB" sz="2400" dirty="0">
                <a:cs typeface="Arial" panose="020B0604020202020204"/>
              </a:rPr>
              <a:t>Accounts issued during the pilot phase remain valid for registry access</a:t>
            </a:r>
          </a:p>
          <a:p>
            <a:pPr marL="342900" indent="-342900">
              <a:buClr>
                <a:schemeClr val="accent6"/>
              </a:buClr>
              <a:buFont typeface="Arial" panose="020B0604020202020204" pitchFamily="34" charset="0"/>
              <a:buChar char="•"/>
            </a:pPr>
            <a:r>
              <a:rPr lang="en-GB" sz="2400" dirty="0"/>
              <a:t>User Guides and short videos available to all</a:t>
            </a:r>
          </a:p>
        </p:txBody>
      </p:sp>
      <p:pic>
        <p:nvPicPr>
          <p:cNvPr id="2" name="Picture 1" descr="A close-up of a logo&#10;&#10;AI-generated content may be incorrect.">
            <a:extLst>
              <a:ext uri="{FF2B5EF4-FFF2-40B4-BE49-F238E27FC236}">
                <a16:creationId xmlns:a16="http://schemas.microsoft.com/office/drawing/2014/main" id="{1BF9854B-AEA4-BB0D-F810-B1BA2A42C418}"/>
              </a:ext>
            </a:extLst>
          </p:cNvPr>
          <p:cNvPicPr>
            <a:picLocks noChangeAspect="1"/>
          </p:cNvPicPr>
          <p:nvPr/>
        </p:nvPicPr>
        <p:blipFill>
          <a:blip r:embed="rId4"/>
          <a:srcRect l="10712" t="24711" r="3955" b="27289"/>
          <a:stretch>
            <a:fillRect/>
          </a:stretch>
        </p:blipFill>
        <p:spPr>
          <a:xfrm>
            <a:off x="10766819" y="432000"/>
            <a:ext cx="1355652" cy="762557"/>
          </a:xfrm>
          <a:prstGeom prst="rect">
            <a:avLst/>
          </a:prstGeom>
          <a:noFill/>
        </p:spPr>
      </p:pic>
    </p:spTree>
    <p:extLst>
      <p:ext uri="{BB962C8B-B14F-4D97-AF65-F5344CB8AC3E}">
        <p14:creationId xmlns:p14="http://schemas.microsoft.com/office/powerpoint/2010/main" val="174680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4B68A-0B01-3C65-3CC0-AC7EF75DB066}"/>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C434B2EA-0B20-5F7E-DE32-79F1071CBFEC}"/>
              </a:ext>
            </a:extLst>
          </p:cNvPr>
          <p:cNvSpPr>
            <a:spLocks noGrp="1"/>
          </p:cNvSpPr>
          <p:nvPr>
            <p:ph type="title"/>
          </p:nvPr>
        </p:nvSpPr>
        <p:spPr>
          <a:xfrm>
            <a:off x="393923" y="0"/>
            <a:ext cx="11404154" cy="865186"/>
          </a:xfrm>
        </p:spPr>
        <p:txBody>
          <a:bodyPr>
            <a:normAutofit/>
          </a:bodyPr>
          <a:lstStyle/>
          <a:p>
            <a:r>
              <a:rPr lang="en-GB" spc="-40" dirty="0"/>
              <a:t>POPSUI Registry - Data Entry and Terminology</a:t>
            </a:r>
          </a:p>
        </p:txBody>
      </p:sp>
      <p:sp>
        <p:nvSpPr>
          <p:cNvPr id="5" name="Content Placeholder 4">
            <a:extLst>
              <a:ext uri="{FF2B5EF4-FFF2-40B4-BE49-F238E27FC236}">
                <a16:creationId xmlns:a16="http://schemas.microsoft.com/office/drawing/2014/main" id="{36384F5F-B2CD-3DF8-9CDA-1814C6AFB85B}"/>
              </a:ext>
            </a:extLst>
          </p:cNvPr>
          <p:cNvSpPr>
            <a:spLocks noGrp="1"/>
          </p:cNvSpPr>
          <p:nvPr>
            <p:ph idx="1"/>
          </p:nvPr>
        </p:nvSpPr>
        <p:spPr>
          <a:xfrm>
            <a:off x="393923" y="664235"/>
            <a:ext cx="11966371" cy="5854553"/>
          </a:xfrm>
        </p:spPr>
        <p:txBody>
          <a:bodyPr vert="horz" lIns="0" tIns="0" rIns="0" bIns="0" rtlCol="0" anchor="t">
            <a:noAutofit/>
          </a:bodyPr>
          <a:lstStyle/>
          <a:p>
            <a:pPr>
              <a:spcAft>
                <a:spcPts val="1200"/>
              </a:spcAft>
              <a:buClr>
                <a:schemeClr val="accent6"/>
              </a:buClr>
            </a:pPr>
            <a:r>
              <a:rPr lang="en-GB" sz="2000" b="1" dirty="0"/>
              <a:t>Data Entry Process</a:t>
            </a:r>
          </a:p>
          <a:p>
            <a:pPr marL="914400" lvl="2" indent="0">
              <a:spcAft>
                <a:spcPts val="1200"/>
              </a:spcAft>
              <a:buClr>
                <a:schemeClr val="accent6"/>
              </a:buClr>
              <a:buNone/>
            </a:pPr>
            <a:r>
              <a:rPr lang="en-GB" sz="2000" dirty="0"/>
              <a:t>1. Search/Creation of the patient record and then;</a:t>
            </a:r>
            <a:endParaRPr lang="en-GB" sz="2000" dirty="0">
              <a:cs typeface="Arial" panose="020B0604020202020204"/>
            </a:endParaRPr>
          </a:p>
          <a:p>
            <a:pPr marL="914400" lvl="2" indent="0">
              <a:spcAft>
                <a:spcPts val="1200"/>
              </a:spcAft>
              <a:buClr>
                <a:schemeClr val="accent6"/>
              </a:buClr>
              <a:buNone/>
            </a:pPr>
            <a:r>
              <a:rPr lang="en-GB" sz="2000" dirty="0"/>
              <a:t>2. Adding the patient’s procedure to that patient</a:t>
            </a:r>
            <a:endParaRPr lang="en-GB" sz="2000" dirty="0">
              <a:cs typeface="Arial" panose="020B0604020202020204"/>
            </a:endParaRPr>
          </a:p>
          <a:p>
            <a:pPr>
              <a:lnSpc>
                <a:spcPct val="90000"/>
              </a:lnSpc>
              <a:spcAft>
                <a:spcPts val="1200"/>
              </a:spcAft>
              <a:buClr>
                <a:schemeClr val="accent6"/>
              </a:buClr>
            </a:pPr>
            <a:r>
              <a:rPr lang="en-GB" sz="2000" b="1" dirty="0">
                <a:cs typeface="Arial"/>
              </a:rPr>
              <a:t>Treatment</a:t>
            </a:r>
          </a:p>
          <a:p>
            <a:pPr>
              <a:lnSpc>
                <a:spcPct val="90000"/>
              </a:lnSpc>
              <a:spcAft>
                <a:spcPts val="1200"/>
              </a:spcAft>
              <a:buClr>
                <a:schemeClr val="accent6"/>
              </a:buClr>
            </a:pPr>
            <a:r>
              <a:rPr lang="en-GB" sz="2000" dirty="0">
                <a:cs typeface="Arial" panose="020B0604020202020204"/>
              </a:rPr>
              <a:t>A distinct diagnostic or therapeutic clinical intervention.  A patient may have multiple “records” of different types submitted (e.g. PROMs, Operation, Post Operative Complications).  To enable records to be grouped correctly, the platform uses the term ‘Treatments’. </a:t>
            </a:r>
          </a:p>
          <a:p>
            <a:pPr>
              <a:lnSpc>
                <a:spcPct val="110000"/>
              </a:lnSpc>
              <a:spcAft>
                <a:spcPts val="1200"/>
              </a:spcAft>
              <a:buClr>
                <a:schemeClr val="accent6"/>
              </a:buClr>
            </a:pPr>
            <a:r>
              <a:rPr lang="en-GB" sz="2000" b="1" dirty="0">
                <a:cs typeface="Arial" panose="020B0604020202020204"/>
              </a:rPr>
              <a:t>Records</a:t>
            </a:r>
          </a:p>
          <a:p>
            <a:pPr>
              <a:lnSpc>
                <a:spcPct val="110000"/>
              </a:lnSpc>
              <a:spcAft>
                <a:spcPts val="1200"/>
              </a:spcAft>
              <a:buClr>
                <a:schemeClr val="accent6"/>
              </a:buClr>
            </a:pPr>
            <a:r>
              <a:rPr lang="en-GB" sz="2000" dirty="0">
                <a:cs typeface="Arial" panose="020B0604020202020204"/>
              </a:rPr>
              <a:t>The POPSUI Registry is split into 4 linked datasets which are defined in the ORP as “Records”</a:t>
            </a:r>
            <a:r>
              <a:rPr lang="en-GB" sz="2000" dirty="0"/>
              <a:t> </a:t>
            </a:r>
            <a:endParaRPr lang="en-GB" sz="2000" dirty="0">
              <a:cs typeface="Arial" panose="020B0604020202020204"/>
            </a:endParaRPr>
          </a:p>
          <a:p>
            <a:pPr lvl="1" indent="0">
              <a:spcAft>
                <a:spcPts val="1200"/>
              </a:spcAft>
              <a:buClr>
                <a:schemeClr val="accent6"/>
              </a:buClr>
              <a:buNone/>
            </a:pPr>
            <a:r>
              <a:rPr lang="en-GB" sz="2000" dirty="0"/>
              <a:t>1. POPSUI Pre-Op PROMS</a:t>
            </a:r>
            <a:endParaRPr lang="en-GB" sz="2000" dirty="0">
              <a:cs typeface="Arial"/>
            </a:endParaRPr>
          </a:p>
          <a:p>
            <a:pPr lvl="1" indent="0">
              <a:spcAft>
                <a:spcPts val="1200"/>
              </a:spcAft>
              <a:buNone/>
            </a:pPr>
            <a:r>
              <a:rPr lang="en-GB" sz="2000" dirty="0"/>
              <a:t>2. POPSUI v2.0 (Operation)</a:t>
            </a:r>
            <a:endParaRPr lang="en-GB" sz="2000" dirty="0">
              <a:cs typeface="Arial" panose="020B0604020202020204"/>
            </a:endParaRPr>
          </a:p>
          <a:p>
            <a:pPr lvl="1" indent="0">
              <a:spcAft>
                <a:spcPts val="1200"/>
              </a:spcAft>
              <a:buClr>
                <a:schemeClr val="accent6"/>
              </a:buClr>
              <a:buNone/>
            </a:pPr>
            <a:r>
              <a:rPr lang="en-GB" sz="2000" dirty="0"/>
              <a:t>3. Post Operative Complications</a:t>
            </a:r>
          </a:p>
          <a:p>
            <a:pPr lvl="1" indent="0">
              <a:spcAft>
                <a:spcPts val="1200"/>
              </a:spcAft>
              <a:buClr>
                <a:schemeClr val="accent6"/>
              </a:buClr>
              <a:buNone/>
            </a:pPr>
            <a:r>
              <a:rPr lang="en-GB" sz="2000" dirty="0">
                <a:cs typeface="Arial"/>
              </a:rPr>
              <a:t>4. POPSUI Post-Op PROMs</a:t>
            </a:r>
          </a:p>
          <a:p>
            <a:pPr marL="342900" indent="-342900">
              <a:spcAft>
                <a:spcPts val="1200"/>
              </a:spcAft>
              <a:buClr>
                <a:schemeClr val="accent6"/>
              </a:buClr>
              <a:buFont typeface="Wingdings" panose="020B0604020202020204" pitchFamily="34" charset="0"/>
              <a:buChar char="Ø"/>
            </a:pPr>
            <a:endParaRPr lang="en-GB" sz="2000" b="1" dirty="0">
              <a:cs typeface="Arial" panose="020B0604020202020204"/>
            </a:endParaRPr>
          </a:p>
          <a:p>
            <a:pPr marL="342900" indent="-342900">
              <a:buClr>
                <a:schemeClr val="accent6"/>
              </a:buClr>
              <a:buFont typeface="Wingdings" panose="020B0604020202020204" pitchFamily="34" charset="0"/>
              <a:buChar char="Ø"/>
            </a:pPr>
            <a:endParaRPr lang="en-GB" sz="2000" b="1" dirty="0">
              <a:cs typeface="Arial" panose="020B0604020202020204"/>
            </a:endParaRPr>
          </a:p>
          <a:p>
            <a:pPr marL="342900" indent="-342900">
              <a:lnSpc>
                <a:spcPct val="100000"/>
              </a:lnSpc>
              <a:spcAft>
                <a:spcPts val="1200"/>
              </a:spcAft>
              <a:buClr>
                <a:schemeClr val="accent6"/>
              </a:buClr>
              <a:buFont typeface="Wingdings" panose="020B0604020202020204" pitchFamily="34" charset="0"/>
              <a:buChar char="Ø"/>
            </a:pPr>
            <a:endParaRPr lang="en-GB" sz="2000" b="1" dirty="0">
              <a:cs typeface="Arial" panose="020B0604020202020204"/>
            </a:endParaRPr>
          </a:p>
        </p:txBody>
      </p:sp>
    </p:spTree>
    <p:extLst>
      <p:ext uri="{BB962C8B-B14F-4D97-AF65-F5344CB8AC3E}">
        <p14:creationId xmlns:p14="http://schemas.microsoft.com/office/powerpoint/2010/main" val="239511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D6590-9A53-FAA2-0FED-616ABB32BA0D}"/>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D38AAC4E-CFDF-6F93-05CA-A97FE7CB47AD}"/>
              </a:ext>
            </a:extLst>
          </p:cNvPr>
          <p:cNvSpPr>
            <a:spLocks noGrp="1"/>
          </p:cNvSpPr>
          <p:nvPr>
            <p:ph type="title"/>
          </p:nvPr>
        </p:nvSpPr>
        <p:spPr>
          <a:xfrm>
            <a:off x="432000" y="432000"/>
            <a:ext cx="11404154" cy="865186"/>
          </a:xfrm>
        </p:spPr>
        <p:txBody>
          <a:bodyPr anchor="ctr">
            <a:normAutofit/>
          </a:bodyPr>
          <a:lstStyle/>
          <a:p>
            <a:r>
              <a:rPr lang="en-GB" spc="-40" dirty="0"/>
              <a:t>POPSUI Registry - PROMs</a:t>
            </a:r>
          </a:p>
        </p:txBody>
      </p:sp>
      <p:graphicFrame>
        <p:nvGraphicFramePr>
          <p:cNvPr id="2" name="Table 1">
            <a:extLst>
              <a:ext uri="{FF2B5EF4-FFF2-40B4-BE49-F238E27FC236}">
                <a16:creationId xmlns:a16="http://schemas.microsoft.com/office/drawing/2014/main" id="{3BE85995-CB96-32E9-6C1B-5C726568C8F3}"/>
              </a:ext>
            </a:extLst>
          </p:cNvPr>
          <p:cNvGraphicFramePr>
            <a:graphicFrameLocks noGrp="1"/>
          </p:cNvGraphicFramePr>
          <p:nvPr>
            <p:extLst>
              <p:ext uri="{D42A27DB-BD31-4B8C-83A1-F6EECF244321}">
                <p14:modId xmlns:p14="http://schemas.microsoft.com/office/powerpoint/2010/main" val="2009396251"/>
              </p:ext>
            </p:extLst>
          </p:nvPr>
        </p:nvGraphicFramePr>
        <p:xfrm>
          <a:off x="355846" y="1090117"/>
          <a:ext cx="11656614" cy="5627393"/>
        </p:xfrm>
        <a:graphic>
          <a:graphicData uri="http://schemas.openxmlformats.org/drawingml/2006/table">
            <a:tbl>
              <a:tblPr>
                <a:noFill/>
              </a:tblPr>
              <a:tblGrid>
                <a:gridCol w="11656614">
                  <a:extLst>
                    <a:ext uri="{9D8B030D-6E8A-4147-A177-3AD203B41FA5}">
                      <a16:colId xmlns:a16="http://schemas.microsoft.com/office/drawing/2014/main" val="2916802181"/>
                    </a:ext>
                  </a:extLst>
                </a:gridCol>
              </a:tblGrid>
              <a:tr h="2638729">
                <a:tc>
                  <a:txBody>
                    <a:bodyPr/>
                    <a:lstStyle/>
                    <a:p>
                      <a:pPr marL="0" indent="0" fontAlgn="t">
                        <a:lnSpc>
                          <a:spcPct val="100000"/>
                        </a:lnSpc>
                        <a:spcBef>
                          <a:spcPts val="600"/>
                        </a:spcBef>
                        <a:buFont typeface="Arial" panose="020B0604020202020204" pitchFamily="34" charset="0"/>
                        <a:buNone/>
                      </a:pPr>
                      <a:r>
                        <a:rPr lang="en-GB" sz="2000" b="1" i="0" cap="none" spc="0" dirty="0">
                          <a:solidFill>
                            <a:schemeClr val="tx1"/>
                          </a:solidFill>
                          <a:effectLst/>
                          <a:latin typeface="+mj-lt"/>
                        </a:rPr>
                        <a:t>Pre‑operative PROMs</a:t>
                      </a:r>
                      <a:endParaRPr lang="en-GB" sz="2000" b="0" i="0" cap="none" spc="0" dirty="0">
                        <a:solidFill>
                          <a:schemeClr val="tx1"/>
                        </a:solidFill>
                        <a:effectLst/>
                        <a:latin typeface="+mj-lt"/>
                      </a:endParaRPr>
                    </a:p>
                    <a:p>
                      <a:pPr marL="342900" indent="-342900" fontAlgn="t">
                        <a:lnSpc>
                          <a:spcPct val="100000"/>
                        </a:lnSpc>
                        <a:spcBef>
                          <a:spcPts val="600"/>
                        </a:spcBef>
                        <a:buFont typeface="Arial" panose="020B0604020202020204" pitchFamily="34" charset="0"/>
                        <a:buChar char="•"/>
                      </a:pPr>
                      <a:r>
                        <a:rPr lang="en-GB" sz="2000" b="0" i="0" kern="1200" cap="none" spc="0" dirty="0">
                          <a:solidFill>
                            <a:schemeClr val="tx1"/>
                          </a:solidFill>
                          <a:effectLst/>
                          <a:latin typeface="+mn-lt"/>
                          <a:ea typeface="+mn-ea"/>
                          <a:cs typeface="+mn-cs"/>
                        </a:rPr>
                        <a:t>When patients are added to the registry in advance by admin, the pre‑op PROM is generated automatically and emailed directly to the patient for completion, with scores recorded in the registry.</a:t>
                      </a:r>
                    </a:p>
                    <a:p>
                      <a:pPr marL="342900" indent="-342900" fontAlgn="t">
                        <a:lnSpc>
                          <a:spcPct val="100000"/>
                        </a:lnSpc>
                        <a:spcBef>
                          <a:spcPts val="600"/>
                        </a:spcBef>
                        <a:buFont typeface="Arial" panose="020B0604020202020204" pitchFamily="34" charset="0"/>
                        <a:buChar char="•"/>
                      </a:pPr>
                      <a:r>
                        <a:rPr lang="en-GB" sz="2000" b="0" i="0" kern="1200" cap="none" spc="0" dirty="0">
                          <a:solidFill>
                            <a:schemeClr val="tx1"/>
                          </a:solidFill>
                          <a:effectLst/>
                          <a:latin typeface="+mn-lt"/>
                          <a:ea typeface="+mn-ea"/>
                          <a:cs typeface="+mn-cs"/>
                        </a:rPr>
                        <a:t>Admins must include the patient’s email address when adding a patient so PROMs can be issued automatically.</a:t>
                      </a:r>
                    </a:p>
                    <a:p>
                      <a:pPr marL="342900" indent="-342900" fontAlgn="t">
                        <a:lnSpc>
                          <a:spcPct val="100000"/>
                        </a:lnSpc>
                        <a:spcBef>
                          <a:spcPts val="600"/>
                        </a:spcBef>
                        <a:buFont typeface="Arial" panose="020B0604020202020204" pitchFamily="34" charset="0"/>
                        <a:buChar char="•"/>
                      </a:pPr>
                      <a:r>
                        <a:rPr lang="en-GB" sz="2000" b="0" i="0" kern="1200" cap="none" spc="0" dirty="0">
                          <a:solidFill>
                            <a:schemeClr val="tx1"/>
                          </a:solidFill>
                          <a:effectLst/>
                          <a:latin typeface="+mn-lt"/>
                          <a:ea typeface="+mn-ea"/>
                          <a:cs typeface="+mn-cs"/>
                        </a:rPr>
                        <a:t>Paper versions are available for in‑person completion but are not recommended, as they require manual transcription onto the registry platform by admin colleagues.</a:t>
                      </a:r>
                    </a:p>
                    <a:p>
                      <a:pPr marL="0" indent="0" fontAlgn="t">
                        <a:lnSpc>
                          <a:spcPct val="100000"/>
                        </a:lnSpc>
                        <a:spcBef>
                          <a:spcPts val="600"/>
                        </a:spcBef>
                        <a:buFont typeface="Arial" panose="020B0604020202020204" pitchFamily="34" charset="0"/>
                        <a:buNone/>
                      </a:pPr>
                      <a:endParaRPr lang="en-GB" sz="2000" b="1" i="0" cap="none" spc="0" dirty="0">
                        <a:solidFill>
                          <a:schemeClr val="tx1"/>
                        </a:solidFill>
                        <a:effectLst/>
                        <a:latin typeface="+mj-lt"/>
                      </a:endParaRPr>
                    </a:p>
                    <a:p>
                      <a:pPr marL="0" indent="0" fontAlgn="t">
                        <a:lnSpc>
                          <a:spcPct val="100000"/>
                        </a:lnSpc>
                        <a:spcBef>
                          <a:spcPts val="600"/>
                        </a:spcBef>
                        <a:buFont typeface="Arial" panose="020B0604020202020204" pitchFamily="34" charset="0"/>
                        <a:buNone/>
                      </a:pPr>
                      <a:r>
                        <a:rPr lang="en-GB" sz="2000" b="1" i="0" cap="none" spc="0" dirty="0">
                          <a:solidFill>
                            <a:schemeClr val="tx1"/>
                          </a:solidFill>
                          <a:effectLst/>
                          <a:latin typeface="+mj-lt"/>
                        </a:rPr>
                        <a:t>Post‑operative PROMs</a:t>
                      </a:r>
                      <a:endParaRPr lang="en-GB" sz="2000" b="0" i="0" cap="none" spc="0" dirty="0">
                        <a:solidFill>
                          <a:schemeClr val="tx1"/>
                        </a:solidFill>
                        <a:effectLst/>
                        <a:latin typeface="+mj-lt"/>
                      </a:endParaRPr>
                    </a:p>
                    <a:p>
                      <a:pPr marL="342900" indent="-342900" fontAlgn="t">
                        <a:lnSpc>
                          <a:spcPct val="100000"/>
                        </a:lnSpc>
                        <a:spcBef>
                          <a:spcPts val="600"/>
                        </a:spcBef>
                        <a:buFont typeface="Arial" panose="020B0604020202020204" pitchFamily="34" charset="0"/>
                        <a:buChar char="•"/>
                      </a:pPr>
                      <a:r>
                        <a:rPr lang="en-GB" sz="2000" b="0" i="0" cap="none" spc="0" dirty="0">
                          <a:solidFill>
                            <a:schemeClr val="tx1"/>
                          </a:solidFill>
                          <a:effectLst/>
                          <a:latin typeface="+mj-lt"/>
                        </a:rPr>
                        <a:t>The 6‑month post‑op PROM is sent automatically by email.</a:t>
                      </a:r>
                    </a:p>
                    <a:p>
                      <a:pPr fontAlgn="t">
                        <a:lnSpc>
                          <a:spcPct val="100000"/>
                        </a:lnSpc>
                        <a:spcBef>
                          <a:spcPts val="600"/>
                        </a:spcBef>
                        <a:buNone/>
                      </a:pPr>
                      <a:endParaRPr lang="en-GB" sz="2000" b="1" i="0" cap="none" spc="0" dirty="0">
                        <a:solidFill>
                          <a:schemeClr val="tx1"/>
                        </a:solidFill>
                        <a:effectLst/>
                        <a:latin typeface="+mj-lt"/>
                      </a:endParaRPr>
                    </a:p>
                    <a:p>
                      <a:pPr fontAlgn="t">
                        <a:lnSpc>
                          <a:spcPct val="100000"/>
                        </a:lnSpc>
                        <a:spcBef>
                          <a:spcPts val="600"/>
                        </a:spcBef>
                        <a:buNone/>
                      </a:pPr>
                      <a:r>
                        <a:rPr lang="en-GB" sz="2000" b="1" i="0" cap="none" spc="0" dirty="0">
                          <a:solidFill>
                            <a:schemeClr val="tx1"/>
                          </a:solidFill>
                          <a:effectLst/>
                          <a:latin typeface="+mj-lt"/>
                        </a:rPr>
                        <a:t>PROM versions</a:t>
                      </a:r>
                      <a:endParaRPr lang="en-GB" sz="2000" b="0" i="0" cap="none" spc="0" dirty="0">
                        <a:solidFill>
                          <a:schemeClr val="tx1"/>
                        </a:solidFill>
                        <a:effectLst/>
                        <a:latin typeface="+mj-lt"/>
                      </a:endParaRPr>
                    </a:p>
                    <a:p>
                      <a:pPr marL="342900" indent="-342900" fontAlgn="t">
                        <a:lnSpc>
                          <a:spcPct val="100000"/>
                        </a:lnSpc>
                        <a:spcBef>
                          <a:spcPts val="600"/>
                        </a:spcBef>
                        <a:buFont typeface="Arial" panose="020B0604020202020204" pitchFamily="34" charset="0"/>
                        <a:buChar char="•"/>
                      </a:pPr>
                      <a:r>
                        <a:rPr lang="en-GB" sz="2000" b="0" i="0" cap="none" spc="0" dirty="0">
                          <a:solidFill>
                            <a:schemeClr val="tx1"/>
                          </a:solidFill>
                          <a:effectLst/>
                          <a:latin typeface="+mj-lt"/>
                        </a:rPr>
                        <a:t>We are using an interim PROM and will transition to the APPRAISE PROM in due course.</a:t>
                      </a:r>
                    </a:p>
                  </a:txBody>
                  <a:tcPr marL="110355" marR="110355" marT="110355" marB="55178">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3035427319"/>
                  </a:ext>
                </a:extLst>
              </a:tr>
              <a:tr h="508860">
                <a:tc>
                  <a:txBody>
                    <a:bodyPr/>
                    <a:lstStyle/>
                    <a:p>
                      <a:pPr>
                        <a:spcBef>
                          <a:spcPts val="600"/>
                        </a:spcBef>
                      </a:pPr>
                      <a:endParaRPr lang="en-GB" sz="2000" cap="none" spc="0" dirty="0">
                        <a:solidFill>
                          <a:schemeClr val="tx1"/>
                        </a:solidFill>
                      </a:endParaRPr>
                    </a:p>
                  </a:txBody>
                  <a:tcPr marL="110355" marR="110355" marT="110355" marB="55178">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51301297"/>
                  </a:ext>
                </a:extLst>
              </a:tr>
            </a:tbl>
          </a:graphicData>
        </a:graphic>
      </p:graphicFrame>
    </p:spTree>
    <p:extLst>
      <p:ext uri="{BB962C8B-B14F-4D97-AF65-F5344CB8AC3E}">
        <p14:creationId xmlns:p14="http://schemas.microsoft.com/office/powerpoint/2010/main" val="136992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D357D-6B11-CE93-DB79-58FF42AF0DBD}"/>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A7D34DEA-D0B2-1924-A369-16730D02E78B}"/>
              </a:ext>
            </a:extLst>
          </p:cNvPr>
          <p:cNvSpPr>
            <a:spLocks noGrp="1"/>
          </p:cNvSpPr>
          <p:nvPr>
            <p:ph type="title"/>
          </p:nvPr>
        </p:nvSpPr>
        <p:spPr>
          <a:xfrm>
            <a:off x="432000" y="432000"/>
            <a:ext cx="11404154" cy="865186"/>
          </a:xfrm>
        </p:spPr>
        <p:txBody>
          <a:bodyPr>
            <a:normAutofit/>
          </a:bodyPr>
          <a:lstStyle/>
          <a:p>
            <a:r>
              <a:rPr lang="en-GB" spc="-40"/>
              <a:t>POPSUI Registry - Record completion</a:t>
            </a:r>
          </a:p>
        </p:txBody>
      </p:sp>
      <p:sp>
        <p:nvSpPr>
          <p:cNvPr id="5" name="Content Placeholder 4">
            <a:extLst>
              <a:ext uri="{FF2B5EF4-FFF2-40B4-BE49-F238E27FC236}">
                <a16:creationId xmlns:a16="http://schemas.microsoft.com/office/drawing/2014/main" id="{AF0A6234-6384-3B68-2486-09043B0AF15F}"/>
              </a:ext>
            </a:extLst>
          </p:cNvPr>
          <p:cNvSpPr>
            <a:spLocks noGrp="1"/>
          </p:cNvSpPr>
          <p:nvPr>
            <p:ph idx="1"/>
          </p:nvPr>
        </p:nvSpPr>
        <p:spPr>
          <a:xfrm>
            <a:off x="435743" y="1394973"/>
            <a:ext cx="11400411" cy="5663443"/>
          </a:xfrm>
        </p:spPr>
        <p:txBody>
          <a:bodyPr vert="horz" lIns="0" tIns="0" rIns="0" bIns="0" rtlCol="0" anchor="t">
            <a:noAutofit/>
          </a:bodyPr>
          <a:lstStyle/>
          <a:p>
            <a:pPr>
              <a:spcAft>
                <a:spcPts val="1200"/>
              </a:spcAft>
              <a:buClr>
                <a:schemeClr val="accent6"/>
              </a:buClr>
            </a:pPr>
            <a:r>
              <a:rPr lang="en-GB" sz="2000" noProof="0" dirty="0">
                <a:cs typeface="Arial" panose="020B0604020202020204"/>
              </a:rPr>
              <a:t>Record completion takes approximately 5–10 minutes per patient.</a:t>
            </a:r>
          </a:p>
          <a:p>
            <a:pPr>
              <a:spcAft>
                <a:spcPts val="1200"/>
              </a:spcAft>
              <a:buClr>
                <a:schemeClr val="accent6"/>
              </a:buClr>
            </a:pPr>
            <a:r>
              <a:rPr lang="en-GB" sz="2000" noProof="0" dirty="0">
                <a:cs typeface="Arial" panose="020B0604020202020204"/>
              </a:rPr>
              <a:t>Surgeons can view their own procedures. Data managers can extract full site dataset</a:t>
            </a:r>
          </a:p>
          <a:p>
            <a:pPr marL="914400" lvl="2" indent="0">
              <a:spcAft>
                <a:spcPts val="1200"/>
              </a:spcAft>
              <a:buClr>
                <a:schemeClr val="accent6"/>
              </a:buClr>
              <a:buNone/>
            </a:pPr>
            <a:r>
              <a:rPr lang="en-GB" sz="2000" b="1" noProof="0" dirty="0">
                <a:cs typeface="Arial" panose="020B0604020202020204"/>
              </a:rPr>
              <a:t>Essential - Admin support to </a:t>
            </a:r>
            <a:r>
              <a:rPr lang="en-GB" sz="2000" b="1" u="sng" noProof="0" dirty="0">
                <a:cs typeface="Arial" panose="020B0604020202020204"/>
              </a:rPr>
              <a:t>add patients </a:t>
            </a:r>
            <a:r>
              <a:rPr lang="en-GB" sz="2000" b="1" noProof="0" dirty="0">
                <a:cs typeface="Arial" panose="020B0604020202020204"/>
              </a:rPr>
              <a:t>before clinical entry can begin</a:t>
            </a:r>
          </a:p>
          <a:p>
            <a:pPr lvl="2">
              <a:spcAft>
                <a:spcPts val="1200"/>
              </a:spcAft>
              <a:buClr>
                <a:schemeClr val="accent6"/>
              </a:buClr>
            </a:pPr>
            <a:r>
              <a:rPr lang="en-GB" sz="2000" noProof="0" dirty="0">
                <a:cs typeface="Arial" panose="020B0604020202020204"/>
              </a:rPr>
              <a:t>Patients </a:t>
            </a:r>
            <a:r>
              <a:rPr lang="en-GB" sz="2000" b="1" noProof="0" dirty="0">
                <a:cs typeface="Arial" panose="020B0604020202020204"/>
              </a:rPr>
              <a:t>MUST</a:t>
            </a:r>
            <a:r>
              <a:rPr lang="en-GB" sz="2000" noProof="0" dirty="0">
                <a:cs typeface="Arial" panose="020B0604020202020204"/>
              </a:rPr>
              <a:t> be created on the system in advance of the procedure by admin</a:t>
            </a:r>
            <a:r>
              <a:rPr lang="en-GB" sz="2000" dirty="0">
                <a:cs typeface="Arial" panose="020B0604020202020204"/>
              </a:rPr>
              <a:t> </a:t>
            </a:r>
            <a:r>
              <a:rPr lang="en-GB" sz="2000" noProof="0" dirty="0">
                <a:cs typeface="Arial" panose="020B0604020202020204"/>
              </a:rPr>
              <a:t>colleagues</a:t>
            </a:r>
          </a:p>
          <a:p>
            <a:pPr lvl="2">
              <a:spcAft>
                <a:spcPts val="1200"/>
              </a:spcAft>
              <a:buClr>
                <a:schemeClr val="accent6"/>
              </a:buClr>
            </a:pPr>
            <a:r>
              <a:rPr lang="en-GB" sz="2000" noProof="0" dirty="0">
                <a:cs typeface="Arial" panose="020B0604020202020204"/>
              </a:rPr>
              <a:t>Enter weeks in advance - at listing or MDT – so that pre‑op PROM can be generated.</a:t>
            </a:r>
          </a:p>
        </p:txBody>
      </p:sp>
      <p:pic>
        <p:nvPicPr>
          <p:cNvPr id="2" name="Graphic 1" descr="Comment Important with solid fill">
            <a:extLst>
              <a:ext uri="{FF2B5EF4-FFF2-40B4-BE49-F238E27FC236}">
                <a16:creationId xmlns:a16="http://schemas.microsoft.com/office/drawing/2014/main" id="{C7757EF8-18DA-24DC-84C4-D0E1C9DF6D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5846" y="2204592"/>
            <a:ext cx="914400" cy="914400"/>
          </a:xfrm>
          <a:prstGeom prst="rect">
            <a:avLst/>
          </a:prstGeom>
        </p:spPr>
      </p:pic>
      <p:pic>
        <p:nvPicPr>
          <p:cNvPr id="4" name="Picture 3">
            <a:extLst>
              <a:ext uri="{FF2B5EF4-FFF2-40B4-BE49-F238E27FC236}">
                <a16:creationId xmlns:a16="http://schemas.microsoft.com/office/drawing/2014/main" id="{6D5CA624-2CDF-4481-F7B8-9B825D48D4A0}"/>
              </a:ext>
            </a:extLst>
          </p:cNvPr>
          <p:cNvPicPr>
            <a:picLocks noChangeAspect="1"/>
          </p:cNvPicPr>
          <p:nvPr/>
        </p:nvPicPr>
        <p:blipFill>
          <a:blip r:embed="rId5"/>
          <a:srcRect b="9062"/>
          <a:stretch>
            <a:fillRect/>
          </a:stretch>
        </p:blipFill>
        <p:spPr>
          <a:xfrm>
            <a:off x="9884925" y="3745278"/>
            <a:ext cx="1951229" cy="2515443"/>
          </a:xfrm>
          <a:prstGeom prst="rect">
            <a:avLst/>
          </a:prstGeom>
        </p:spPr>
      </p:pic>
      <p:sp>
        <p:nvSpPr>
          <p:cNvPr id="6" name="Content Placeholder 4">
            <a:extLst>
              <a:ext uri="{FF2B5EF4-FFF2-40B4-BE49-F238E27FC236}">
                <a16:creationId xmlns:a16="http://schemas.microsoft.com/office/drawing/2014/main" id="{4D7A5FA1-6CF8-0D79-C3B7-F1906C341166}"/>
              </a:ext>
            </a:extLst>
          </p:cNvPr>
          <p:cNvSpPr txBox="1">
            <a:spLocks/>
          </p:cNvSpPr>
          <p:nvPr/>
        </p:nvSpPr>
        <p:spPr>
          <a:xfrm>
            <a:off x="432000" y="3429000"/>
            <a:ext cx="7509501" cy="5663443"/>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chemeClr val="accent6"/>
              </a:buClr>
            </a:pPr>
            <a:endParaRPr lang="en-GB" sz="2000" dirty="0">
              <a:cs typeface="Arial" panose="020B0604020202020204"/>
            </a:endParaRPr>
          </a:p>
          <a:p>
            <a:pPr>
              <a:spcAft>
                <a:spcPts val="1200"/>
              </a:spcAft>
              <a:buClr>
                <a:schemeClr val="accent6"/>
              </a:buClr>
            </a:pPr>
            <a:r>
              <a:rPr lang="en-GB" sz="2000" dirty="0">
                <a:cs typeface="Arial" panose="020B0604020202020204"/>
              </a:rPr>
              <a:t>Two main methods to </a:t>
            </a:r>
            <a:r>
              <a:rPr lang="en-GB" sz="2000" b="1" u="sng" dirty="0">
                <a:cs typeface="Arial" panose="020B0604020202020204"/>
              </a:rPr>
              <a:t>add procedures </a:t>
            </a:r>
            <a:r>
              <a:rPr lang="en-GB" sz="2000" dirty="0">
                <a:cs typeface="Arial" panose="020B0604020202020204"/>
              </a:rPr>
              <a:t>to the registry. </a:t>
            </a:r>
          </a:p>
          <a:p>
            <a:pPr>
              <a:spcAft>
                <a:spcPts val="1200"/>
              </a:spcAft>
              <a:buClr>
                <a:schemeClr val="accent6"/>
              </a:buClr>
            </a:pPr>
            <a:r>
              <a:rPr lang="en-GB" sz="2000" b="1" dirty="0">
                <a:cs typeface="Arial" panose="020B0604020202020204"/>
              </a:rPr>
              <a:t>1. Direct to registry</a:t>
            </a:r>
          </a:p>
          <a:p>
            <a:pPr>
              <a:spcAft>
                <a:spcPts val="1200"/>
              </a:spcAft>
              <a:buClr>
                <a:schemeClr val="accent6"/>
              </a:buClr>
            </a:pPr>
            <a:r>
              <a:rPr lang="en-GB" sz="2000" b="1" dirty="0">
                <a:cs typeface="Arial" panose="020B0604020202020204"/>
              </a:rPr>
              <a:t>2. Paper proforma first and then transferred to registry</a:t>
            </a:r>
          </a:p>
          <a:p>
            <a:pPr marL="342900" indent="-342900">
              <a:spcAft>
                <a:spcPts val="1200"/>
              </a:spcAft>
              <a:buClr>
                <a:schemeClr val="accent6"/>
              </a:buClr>
              <a:buFont typeface="Arial" panose="020B0604020202020204" pitchFamily="34" charset="0"/>
              <a:buChar char="•"/>
            </a:pPr>
            <a:r>
              <a:rPr lang="en-GB" sz="2000" dirty="0">
                <a:cs typeface="Arial" panose="020B0604020202020204"/>
              </a:rPr>
              <a:t>Records are completed on a paper proforma by clinical colleagues for later transfer by administrative colleagues to the registry. Implant stickers on the proforma will facilitate scanning.</a:t>
            </a:r>
          </a:p>
          <a:p>
            <a:pPr marL="342900" indent="-342900">
              <a:buClr>
                <a:schemeClr val="accent6"/>
              </a:buClr>
              <a:buFont typeface="Wingdings" panose="020B0604020202020204" pitchFamily="34" charset="0"/>
              <a:buChar char="Ø"/>
            </a:pPr>
            <a:endParaRPr lang="en-GB" sz="1800" b="1" dirty="0">
              <a:cs typeface="Arial" panose="020B0604020202020204"/>
            </a:endParaRPr>
          </a:p>
          <a:p>
            <a:pPr marL="342900" indent="-342900">
              <a:spcAft>
                <a:spcPts val="1200"/>
              </a:spcAft>
              <a:buClr>
                <a:schemeClr val="accent6"/>
              </a:buClr>
              <a:buFont typeface="Wingdings" panose="020B0604020202020204" pitchFamily="34" charset="0"/>
              <a:buChar char="Ø"/>
            </a:pPr>
            <a:endParaRPr lang="en-GB" sz="1800" b="1" dirty="0">
              <a:cs typeface="Arial" panose="020B0604020202020204"/>
            </a:endParaRPr>
          </a:p>
        </p:txBody>
      </p:sp>
      <p:pic>
        <p:nvPicPr>
          <p:cNvPr id="8" name="Picture 7">
            <a:extLst>
              <a:ext uri="{FF2B5EF4-FFF2-40B4-BE49-F238E27FC236}">
                <a16:creationId xmlns:a16="http://schemas.microsoft.com/office/drawing/2014/main" id="{EE851F6A-609D-57D0-B1E3-A39C494CF1EB}"/>
              </a:ext>
            </a:extLst>
          </p:cNvPr>
          <p:cNvPicPr>
            <a:picLocks noChangeAspect="1"/>
          </p:cNvPicPr>
          <p:nvPr/>
        </p:nvPicPr>
        <p:blipFill>
          <a:blip r:embed="rId6"/>
          <a:stretch>
            <a:fillRect/>
          </a:stretch>
        </p:blipFill>
        <p:spPr>
          <a:xfrm>
            <a:off x="7052425" y="3745277"/>
            <a:ext cx="2717875" cy="1586325"/>
          </a:xfrm>
          <a:prstGeom prst="rect">
            <a:avLst/>
          </a:prstGeom>
        </p:spPr>
      </p:pic>
    </p:spTree>
    <p:extLst>
      <p:ext uri="{BB962C8B-B14F-4D97-AF65-F5344CB8AC3E}">
        <p14:creationId xmlns:p14="http://schemas.microsoft.com/office/powerpoint/2010/main" val="50007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5B982-3770-F614-5D33-76224F62F025}"/>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A85B7243-F3BB-5376-1AB3-3178522E973B}"/>
              </a:ext>
            </a:extLst>
          </p:cNvPr>
          <p:cNvSpPr>
            <a:spLocks noGrp="1"/>
          </p:cNvSpPr>
          <p:nvPr>
            <p:ph type="title"/>
          </p:nvPr>
        </p:nvSpPr>
        <p:spPr>
          <a:xfrm>
            <a:off x="432000" y="432000"/>
            <a:ext cx="11404154" cy="865186"/>
          </a:xfrm>
        </p:spPr>
        <p:txBody>
          <a:bodyPr>
            <a:normAutofit/>
          </a:bodyPr>
          <a:lstStyle/>
          <a:p>
            <a:r>
              <a:rPr lang="en-GB" spc="-40" dirty="0"/>
              <a:t>POPSUI Registry – Devices and Barcode Scanning</a:t>
            </a:r>
          </a:p>
        </p:txBody>
      </p:sp>
      <p:sp>
        <p:nvSpPr>
          <p:cNvPr id="5" name="Content Placeholder 4">
            <a:extLst>
              <a:ext uri="{FF2B5EF4-FFF2-40B4-BE49-F238E27FC236}">
                <a16:creationId xmlns:a16="http://schemas.microsoft.com/office/drawing/2014/main" id="{3C78BE88-D1A0-3869-C326-B879EED35E50}"/>
              </a:ext>
            </a:extLst>
          </p:cNvPr>
          <p:cNvSpPr>
            <a:spLocks noGrp="1"/>
          </p:cNvSpPr>
          <p:nvPr>
            <p:ph idx="1"/>
          </p:nvPr>
        </p:nvSpPr>
        <p:spPr>
          <a:xfrm>
            <a:off x="373113" y="1194557"/>
            <a:ext cx="10887786" cy="2234443"/>
          </a:xfrm>
        </p:spPr>
        <p:txBody>
          <a:bodyPr vert="horz" lIns="0" tIns="0" rIns="0" bIns="0" rtlCol="0" anchor="t">
            <a:noAutofit/>
          </a:bodyPr>
          <a:lstStyle/>
          <a:p>
            <a:pPr>
              <a:buClr>
                <a:schemeClr val="accent6"/>
              </a:buClr>
            </a:pPr>
            <a:endParaRPr lang="en-GB" sz="2000" b="1" dirty="0">
              <a:cs typeface="Arial" panose="020B0604020202020204"/>
            </a:endParaRPr>
          </a:p>
          <a:p>
            <a:pPr>
              <a:spcAft>
                <a:spcPts val="1200"/>
              </a:spcAft>
              <a:buClr>
                <a:schemeClr val="accent6"/>
              </a:buClr>
            </a:pPr>
            <a:r>
              <a:rPr lang="en-US" b="1" dirty="0"/>
              <a:t>Device Entry - barcode scanning or manual data entry</a:t>
            </a:r>
          </a:p>
          <a:p>
            <a:pPr marL="342900" indent="-342900">
              <a:buFont typeface="Arial" panose="020B0604020202020204" pitchFamily="34" charset="0"/>
              <a:buChar char="•"/>
            </a:pPr>
            <a:r>
              <a:rPr lang="en-US" dirty="0"/>
              <a:t>Device details are captured for mesh, AUS and bulking</a:t>
            </a:r>
            <a:endParaRPr lang="en-GB" dirty="0"/>
          </a:p>
          <a:p>
            <a:pPr marL="342900" indent="-342900">
              <a:buFont typeface="Arial" panose="020B0604020202020204" pitchFamily="34" charset="0"/>
              <a:buChar char="•"/>
            </a:pPr>
            <a:r>
              <a:rPr lang="en-US" dirty="0"/>
              <a:t>Standard barcode scanners are supported (plug and play)</a:t>
            </a:r>
            <a:endParaRPr lang="en-GB" dirty="0"/>
          </a:p>
          <a:p>
            <a:pPr marL="342900" indent="-342900">
              <a:buFont typeface="Arial" panose="020B0604020202020204" pitchFamily="34" charset="0"/>
              <a:buChar char="•"/>
            </a:pPr>
            <a:r>
              <a:rPr lang="en-US" dirty="0"/>
              <a:t>Manual device entry available - search using ref no. and serial/lot</a:t>
            </a:r>
          </a:p>
        </p:txBody>
      </p:sp>
      <p:pic>
        <p:nvPicPr>
          <p:cNvPr id="2" name="Picture 1">
            <a:extLst>
              <a:ext uri="{FF2B5EF4-FFF2-40B4-BE49-F238E27FC236}">
                <a16:creationId xmlns:a16="http://schemas.microsoft.com/office/drawing/2014/main" id="{3D99FC68-0E55-4867-DD11-19634506276A}"/>
              </a:ext>
            </a:extLst>
          </p:cNvPr>
          <p:cNvPicPr>
            <a:picLocks noChangeAspect="1"/>
          </p:cNvPicPr>
          <p:nvPr/>
        </p:nvPicPr>
        <p:blipFill>
          <a:blip r:embed="rId3"/>
          <a:stretch>
            <a:fillRect/>
          </a:stretch>
        </p:blipFill>
        <p:spPr>
          <a:xfrm>
            <a:off x="275271" y="3383224"/>
            <a:ext cx="3576384" cy="2820346"/>
          </a:xfrm>
          <a:prstGeom prst="rect">
            <a:avLst/>
          </a:prstGeom>
        </p:spPr>
      </p:pic>
      <p:pic>
        <p:nvPicPr>
          <p:cNvPr id="6" name="Picture 5">
            <a:extLst>
              <a:ext uri="{FF2B5EF4-FFF2-40B4-BE49-F238E27FC236}">
                <a16:creationId xmlns:a16="http://schemas.microsoft.com/office/drawing/2014/main" id="{8F12039C-01A7-F154-025B-6B9F29429763}"/>
              </a:ext>
            </a:extLst>
          </p:cNvPr>
          <p:cNvPicPr>
            <a:picLocks noChangeAspect="1"/>
          </p:cNvPicPr>
          <p:nvPr/>
        </p:nvPicPr>
        <p:blipFill>
          <a:blip r:embed="rId4"/>
          <a:srcRect l="60978" b="-15375"/>
          <a:stretch>
            <a:fillRect/>
          </a:stretch>
        </p:blipFill>
        <p:spPr>
          <a:xfrm>
            <a:off x="9049509" y="1194557"/>
            <a:ext cx="2786645" cy="1350308"/>
          </a:xfrm>
          <a:prstGeom prst="rect">
            <a:avLst/>
          </a:prstGeom>
        </p:spPr>
      </p:pic>
      <p:pic>
        <p:nvPicPr>
          <p:cNvPr id="7" name="Picture 6">
            <a:extLst>
              <a:ext uri="{FF2B5EF4-FFF2-40B4-BE49-F238E27FC236}">
                <a16:creationId xmlns:a16="http://schemas.microsoft.com/office/drawing/2014/main" id="{F03EA201-6374-E5BB-3BCE-737DA14BC99F}"/>
              </a:ext>
            </a:extLst>
          </p:cNvPr>
          <p:cNvPicPr>
            <a:picLocks noChangeAspect="1"/>
          </p:cNvPicPr>
          <p:nvPr/>
        </p:nvPicPr>
        <p:blipFill>
          <a:blip r:embed="rId4"/>
          <a:srcRect r="50343" b="-5281"/>
          <a:stretch>
            <a:fillRect/>
          </a:stretch>
        </p:blipFill>
        <p:spPr>
          <a:xfrm>
            <a:off x="9032242" y="2502798"/>
            <a:ext cx="2786645" cy="968269"/>
          </a:xfrm>
          <a:prstGeom prst="rect">
            <a:avLst/>
          </a:prstGeom>
        </p:spPr>
      </p:pic>
      <p:pic>
        <p:nvPicPr>
          <p:cNvPr id="4" name="Picture 3">
            <a:extLst>
              <a:ext uri="{FF2B5EF4-FFF2-40B4-BE49-F238E27FC236}">
                <a16:creationId xmlns:a16="http://schemas.microsoft.com/office/drawing/2014/main" id="{9EBF7675-348B-A997-C009-139CE1C2E4B3}"/>
              </a:ext>
            </a:extLst>
          </p:cNvPr>
          <p:cNvPicPr>
            <a:picLocks noChangeAspect="1"/>
          </p:cNvPicPr>
          <p:nvPr/>
        </p:nvPicPr>
        <p:blipFill>
          <a:blip r:embed="rId5"/>
          <a:stretch>
            <a:fillRect/>
          </a:stretch>
        </p:blipFill>
        <p:spPr>
          <a:xfrm>
            <a:off x="4163251" y="4224363"/>
            <a:ext cx="3918431" cy="1984995"/>
          </a:xfrm>
          <a:prstGeom prst="rect">
            <a:avLst/>
          </a:prstGeom>
        </p:spPr>
      </p:pic>
      <p:pic>
        <p:nvPicPr>
          <p:cNvPr id="9" name="Picture 8">
            <a:extLst>
              <a:ext uri="{FF2B5EF4-FFF2-40B4-BE49-F238E27FC236}">
                <a16:creationId xmlns:a16="http://schemas.microsoft.com/office/drawing/2014/main" id="{74F9FF8E-6949-0EEB-162C-C5F211F00C40}"/>
              </a:ext>
            </a:extLst>
          </p:cNvPr>
          <p:cNvPicPr>
            <a:picLocks noChangeAspect="1"/>
          </p:cNvPicPr>
          <p:nvPr/>
        </p:nvPicPr>
        <p:blipFill>
          <a:blip r:embed="rId6"/>
          <a:stretch>
            <a:fillRect/>
          </a:stretch>
        </p:blipFill>
        <p:spPr>
          <a:xfrm>
            <a:off x="8393278" y="4229850"/>
            <a:ext cx="3576384" cy="1433593"/>
          </a:xfrm>
          <a:prstGeom prst="rect">
            <a:avLst/>
          </a:prstGeom>
        </p:spPr>
      </p:pic>
      <p:sp>
        <p:nvSpPr>
          <p:cNvPr id="10" name="TextBox 9">
            <a:extLst>
              <a:ext uri="{FF2B5EF4-FFF2-40B4-BE49-F238E27FC236}">
                <a16:creationId xmlns:a16="http://schemas.microsoft.com/office/drawing/2014/main" id="{A891972A-4C34-B679-2F22-AEBA65EEA0A9}"/>
              </a:ext>
            </a:extLst>
          </p:cNvPr>
          <p:cNvSpPr txBox="1"/>
          <p:nvPr/>
        </p:nvSpPr>
        <p:spPr>
          <a:xfrm>
            <a:off x="4077650" y="3793845"/>
            <a:ext cx="7672903" cy="369332"/>
          </a:xfrm>
          <a:prstGeom prst="rect">
            <a:avLst/>
          </a:prstGeom>
          <a:noFill/>
        </p:spPr>
        <p:txBody>
          <a:bodyPr wrap="square" rtlCol="0">
            <a:spAutoFit/>
          </a:bodyPr>
          <a:lstStyle/>
          <a:p>
            <a:r>
              <a:rPr lang="en-GB" b="1" dirty="0"/>
              <a:t>Example GS1 128 linear barcode:          Example GS1 Data Matrix:</a:t>
            </a:r>
          </a:p>
        </p:txBody>
      </p:sp>
    </p:spTree>
    <p:extLst>
      <p:ext uri="{BB962C8B-B14F-4D97-AF65-F5344CB8AC3E}">
        <p14:creationId xmlns:p14="http://schemas.microsoft.com/office/powerpoint/2010/main" val="415400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7E91C-37E4-996A-C58F-FE59E524D37F}"/>
              </a:ext>
            </a:extLst>
          </p:cNvPr>
          <p:cNvSpPr>
            <a:spLocks noGrp="1"/>
          </p:cNvSpPr>
          <p:nvPr>
            <p:ph type="title"/>
          </p:nvPr>
        </p:nvSpPr>
        <p:spPr>
          <a:xfrm>
            <a:off x="747468" y="2165645"/>
            <a:ext cx="6087672" cy="1325563"/>
          </a:xfrm>
        </p:spPr>
        <p:txBody>
          <a:bodyPr/>
          <a:lstStyle/>
          <a:p>
            <a:r>
              <a:rPr lang="en-GB" sz="5400"/>
              <a:t>Why do I need to be involved in POPSUI?</a:t>
            </a:r>
          </a:p>
        </p:txBody>
      </p:sp>
    </p:spTree>
    <p:extLst>
      <p:ext uri="{BB962C8B-B14F-4D97-AF65-F5344CB8AC3E}">
        <p14:creationId xmlns:p14="http://schemas.microsoft.com/office/powerpoint/2010/main" val="18018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57FDF-2D7B-B76B-D158-B67B0DC971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433DAB-FE53-4723-8293-9CE7FD1DAA13}"/>
              </a:ext>
            </a:extLst>
          </p:cNvPr>
          <p:cNvSpPr>
            <a:spLocks noGrp="1"/>
          </p:cNvSpPr>
          <p:nvPr>
            <p:ph type="title"/>
          </p:nvPr>
        </p:nvSpPr>
        <p:spPr>
          <a:xfrm>
            <a:off x="747468" y="2165645"/>
            <a:ext cx="6087672" cy="1325563"/>
          </a:xfrm>
        </p:spPr>
        <p:txBody>
          <a:bodyPr/>
          <a:lstStyle/>
          <a:p>
            <a:r>
              <a:rPr lang="en-GB" sz="5400"/>
              <a:t>POPSUI Registry Live Demo</a:t>
            </a:r>
          </a:p>
        </p:txBody>
      </p:sp>
      <p:pic>
        <p:nvPicPr>
          <p:cNvPr id="5" name="Picture 4" descr="A close-up of a logo&#10;&#10;AI-generated content may be incorrect.">
            <a:extLst>
              <a:ext uri="{FF2B5EF4-FFF2-40B4-BE49-F238E27FC236}">
                <a16:creationId xmlns:a16="http://schemas.microsoft.com/office/drawing/2014/main" id="{C9994EA1-8FD0-0079-3947-63339B39780C}"/>
              </a:ext>
            </a:extLst>
          </p:cNvPr>
          <p:cNvPicPr>
            <a:picLocks noChangeAspect="1"/>
          </p:cNvPicPr>
          <p:nvPr/>
        </p:nvPicPr>
        <p:blipFill>
          <a:blip r:embed="rId2"/>
          <a:srcRect l="10712" t="24711" r="3955" b="27289"/>
          <a:stretch>
            <a:fillRect/>
          </a:stretch>
        </p:blipFill>
        <p:spPr>
          <a:xfrm>
            <a:off x="158496" y="146304"/>
            <a:ext cx="2145792" cy="1207008"/>
          </a:xfrm>
          <a:prstGeom prst="rect">
            <a:avLst/>
          </a:prstGeom>
        </p:spPr>
      </p:pic>
    </p:spTree>
    <p:extLst>
      <p:ext uri="{BB962C8B-B14F-4D97-AF65-F5344CB8AC3E}">
        <p14:creationId xmlns:p14="http://schemas.microsoft.com/office/powerpoint/2010/main" val="2779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B32E0-FBCF-E02F-FC66-694A48C6D6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B292D3-F4F6-DC9F-6220-531505014E0C}"/>
              </a:ext>
            </a:extLst>
          </p:cNvPr>
          <p:cNvSpPr>
            <a:spLocks noGrp="1"/>
          </p:cNvSpPr>
          <p:nvPr>
            <p:ph type="title"/>
          </p:nvPr>
        </p:nvSpPr>
        <p:spPr>
          <a:xfrm>
            <a:off x="747468" y="2165645"/>
            <a:ext cx="6087672" cy="1325563"/>
          </a:xfrm>
        </p:spPr>
        <p:txBody>
          <a:bodyPr/>
          <a:lstStyle/>
          <a:p>
            <a:r>
              <a:rPr lang="en-GB" sz="5400" dirty="0"/>
              <a:t>Next Steps and Further Information</a:t>
            </a:r>
          </a:p>
        </p:txBody>
      </p:sp>
      <p:pic>
        <p:nvPicPr>
          <p:cNvPr id="5" name="Picture 4" descr="A close-up of a logo&#10;&#10;AI-generated content may be incorrect.">
            <a:extLst>
              <a:ext uri="{FF2B5EF4-FFF2-40B4-BE49-F238E27FC236}">
                <a16:creationId xmlns:a16="http://schemas.microsoft.com/office/drawing/2014/main" id="{A8F0C6B0-7098-D9DD-AADC-729C7F51AC14}"/>
              </a:ext>
            </a:extLst>
          </p:cNvPr>
          <p:cNvPicPr>
            <a:picLocks noChangeAspect="1"/>
          </p:cNvPicPr>
          <p:nvPr/>
        </p:nvPicPr>
        <p:blipFill>
          <a:blip r:embed="rId2"/>
          <a:srcRect l="10712" t="24711" r="3955" b="27289"/>
          <a:stretch>
            <a:fillRect/>
          </a:stretch>
        </p:blipFill>
        <p:spPr>
          <a:xfrm>
            <a:off x="158496" y="146304"/>
            <a:ext cx="2145792" cy="1207008"/>
          </a:xfrm>
          <a:prstGeom prst="rect">
            <a:avLst/>
          </a:prstGeom>
        </p:spPr>
      </p:pic>
    </p:spTree>
    <p:extLst>
      <p:ext uri="{BB962C8B-B14F-4D97-AF65-F5344CB8AC3E}">
        <p14:creationId xmlns:p14="http://schemas.microsoft.com/office/powerpoint/2010/main" val="220490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445AC-8F8D-853A-7CE0-14EF7D6BABCA}"/>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55B8BC88-CE08-7A03-4613-4C884AACC4A2}"/>
              </a:ext>
            </a:extLst>
          </p:cNvPr>
          <p:cNvSpPr>
            <a:spLocks noGrp="1"/>
          </p:cNvSpPr>
          <p:nvPr>
            <p:ph type="title"/>
          </p:nvPr>
        </p:nvSpPr>
        <p:spPr>
          <a:xfrm>
            <a:off x="432000" y="432000"/>
            <a:ext cx="11404154" cy="865186"/>
          </a:xfrm>
        </p:spPr>
        <p:txBody>
          <a:bodyPr/>
          <a:lstStyle/>
          <a:p>
            <a:r>
              <a:rPr lang="en-GB" spc="-40" dirty="0"/>
              <a:t>POPSUI Registry – Next Steps</a:t>
            </a:r>
          </a:p>
        </p:txBody>
      </p:sp>
      <p:sp>
        <p:nvSpPr>
          <p:cNvPr id="5" name="Content Placeholder 4">
            <a:extLst>
              <a:ext uri="{FF2B5EF4-FFF2-40B4-BE49-F238E27FC236}">
                <a16:creationId xmlns:a16="http://schemas.microsoft.com/office/drawing/2014/main" id="{38A19188-CB68-B027-5BBD-B867166B25B7}"/>
              </a:ext>
            </a:extLst>
          </p:cNvPr>
          <p:cNvSpPr>
            <a:spLocks noGrp="1"/>
          </p:cNvSpPr>
          <p:nvPr>
            <p:ph idx="1"/>
          </p:nvPr>
        </p:nvSpPr>
        <p:spPr>
          <a:xfrm>
            <a:off x="432000" y="1531390"/>
            <a:ext cx="11404154" cy="4773875"/>
          </a:xfrm>
        </p:spPr>
        <p:txBody>
          <a:bodyPr>
            <a:normAutofit fontScale="55000" lnSpcReduction="20000"/>
          </a:bodyPr>
          <a:lstStyle/>
          <a:p>
            <a:pPr marL="342900" indent="-342900">
              <a:spcAft>
                <a:spcPts val="1200"/>
              </a:spcAft>
              <a:buClr>
                <a:schemeClr val="accent6"/>
              </a:buClr>
              <a:buFont typeface="Arial" panose="020B0604020202020204" pitchFamily="34" charset="0"/>
              <a:buChar char="•"/>
            </a:pPr>
            <a:r>
              <a:rPr lang="en-GB" sz="4000" dirty="0"/>
              <a:t>Request registry account: </a:t>
            </a:r>
            <a:r>
              <a:rPr lang="en-GB" sz="4000" dirty="0">
                <a:hlinkClick r:id="rId3"/>
              </a:rPr>
              <a:t>POPSUI Registry User Account Request Form. </a:t>
            </a:r>
            <a:endParaRPr lang="en-GB" sz="4000" dirty="0"/>
          </a:p>
          <a:p>
            <a:pPr marL="342900" indent="-342900">
              <a:lnSpc>
                <a:spcPct val="100000"/>
              </a:lnSpc>
              <a:spcAft>
                <a:spcPts val="1200"/>
              </a:spcAft>
              <a:buClr>
                <a:schemeClr val="accent6"/>
              </a:buClr>
              <a:buFont typeface="Arial" panose="020B0604020202020204" pitchFamily="34" charset="0"/>
              <a:buChar char="•"/>
            </a:pPr>
            <a:r>
              <a:rPr lang="en-GB" sz="4000" dirty="0"/>
              <a:t>Nominate a ‘POPSUI’ lead for your unit – to coordinate registry activity for your site.</a:t>
            </a:r>
          </a:p>
          <a:p>
            <a:pPr marL="342900" indent="-342900">
              <a:lnSpc>
                <a:spcPct val="100000"/>
              </a:lnSpc>
              <a:spcAft>
                <a:spcPts val="1200"/>
              </a:spcAft>
              <a:buClr>
                <a:schemeClr val="accent6"/>
              </a:buClr>
              <a:buFont typeface="Arial" panose="020B0604020202020204" pitchFamily="34" charset="0"/>
              <a:buChar char="•"/>
            </a:pPr>
            <a:r>
              <a:rPr lang="en-GB" sz="4000" dirty="0"/>
              <a:t>Use the </a:t>
            </a:r>
            <a:r>
              <a:rPr lang="en-GB" sz="4000" dirty="0">
                <a:hlinkClick r:id="rId4"/>
              </a:rPr>
              <a:t>POPSUI Registry</a:t>
            </a:r>
            <a:r>
              <a:rPr lang="en-GB" sz="4000" dirty="0"/>
              <a:t>.</a:t>
            </a:r>
          </a:p>
          <a:p>
            <a:pPr marL="342900" indent="-342900">
              <a:lnSpc>
                <a:spcPct val="100000"/>
              </a:lnSpc>
              <a:spcAft>
                <a:spcPts val="1200"/>
              </a:spcAft>
              <a:buClr>
                <a:schemeClr val="accent6"/>
              </a:buClr>
              <a:buFont typeface="Arial" panose="020B0604020202020204" pitchFamily="34" charset="0"/>
              <a:buChar char="•"/>
            </a:pPr>
            <a:r>
              <a:rPr lang="en-GB" sz="4000" dirty="0"/>
              <a:t>Usage statistics will be reported to unit (fortnightly initially, moving to monthly).</a:t>
            </a:r>
          </a:p>
          <a:p>
            <a:pPr marL="342900" indent="-342900">
              <a:lnSpc>
                <a:spcPct val="100000"/>
              </a:lnSpc>
              <a:spcAft>
                <a:spcPts val="1200"/>
              </a:spcAft>
              <a:buClr>
                <a:schemeClr val="accent6"/>
              </a:buClr>
              <a:buFont typeface="Arial" panose="020B0604020202020204" pitchFamily="34" charset="0"/>
              <a:buChar char="•"/>
            </a:pPr>
            <a:r>
              <a:rPr lang="en-GB" sz="4000" dirty="0"/>
              <a:t>POPSUI Registry dashboard is in development. Using SUS data to support compliance.</a:t>
            </a:r>
          </a:p>
          <a:p>
            <a:pPr marL="342900" indent="-342900">
              <a:lnSpc>
                <a:spcPct val="100000"/>
              </a:lnSpc>
              <a:spcAft>
                <a:spcPts val="1200"/>
              </a:spcAft>
              <a:buClr>
                <a:schemeClr val="accent6"/>
              </a:buClr>
              <a:buFont typeface="Arial" panose="020B0604020202020204" pitchFamily="34" charset="0"/>
              <a:buChar char="•"/>
            </a:pPr>
            <a:endParaRPr lang="en-GB" sz="4000" dirty="0"/>
          </a:p>
          <a:p>
            <a:pPr marL="342900" indent="-342900">
              <a:lnSpc>
                <a:spcPct val="100000"/>
              </a:lnSpc>
              <a:spcAft>
                <a:spcPts val="1200"/>
              </a:spcAft>
              <a:buClr>
                <a:schemeClr val="accent6"/>
              </a:buClr>
              <a:buFont typeface="Arial" panose="020B0604020202020204" pitchFamily="34" charset="0"/>
              <a:buChar char="•"/>
            </a:pPr>
            <a:endParaRPr lang="en-GB" sz="4000" dirty="0"/>
          </a:p>
          <a:p>
            <a:pPr marL="342900" indent="-342900">
              <a:lnSpc>
                <a:spcPct val="100000"/>
              </a:lnSpc>
              <a:spcAft>
                <a:spcPts val="1200"/>
              </a:spcAft>
              <a:buClr>
                <a:schemeClr val="accent6"/>
              </a:buClr>
              <a:buFont typeface="Arial" panose="020B0604020202020204" pitchFamily="34" charset="0"/>
              <a:buChar char="•"/>
            </a:pPr>
            <a:endParaRPr lang="en-GB" sz="4000" dirty="0"/>
          </a:p>
          <a:p>
            <a:pPr marL="342900" indent="-342900">
              <a:lnSpc>
                <a:spcPct val="100000"/>
              </a:lnSpc>
              <a:spcAft>
                <a:spcPts val="1200"/>
              </a:spcAft>
              <a:buClr>
                <a:schemeClr val="accent6"/>
              </a:buClr>
              <a:buFont typeface="Arial" panose="020B0604020202020204" pitchFamily="34" charset="0"/>
              <a:buChar char="•"/>
            </a:pPr>
            <a:r>
              <a:rPr lang="en-GB" sz="4000" dirty="0"/>
              <a:t>Please access this recording, the POPSUI FAQs and POPSUI User Guide as the first line of support (all on NHS Futures).</a:t>
            </a:r>
          </a:p>
          <a:p>
            <a:pPr marL="342900" indent="-342900">
              <a:spcAft>
                <a:spcPts val="1200"/>
              </a:spcAft>
              <a:buClr>
                <a:schemeClr val="accent6"/>
              </a:buClr>
              <a:buFont typeface="Arial" panose="020B0604020202020204" pitchFamily="34" charset="0"/>
              <a:buChar char="•"/>
            </a:pPr>
            <a:r>
              <a:rPr lang="en-GB" sz="4000" dirty="0"/>
              <a:t>If your question is not answered there or you encounter an issue, please email </a:t>
            </a:r>
            <a:r>
              <a:rPr lang="en-GB" sz="4000" dirty="0">
                <a:hlinkClick r:id="rId5"/>
              </a:rPr>
              <a:t>england.support.outcomeregistries@nhs.net</a:t>
            </a:r>
            <a:r>
              <a:rPr lang="en-GB" sz="4000" dirty="0"/>
              <a:t> and the team will assist you.</a:t>
            </a:r>
          </a:p>
          <a:p>
            <a:pPr>
              <a:lnSpc>
                <a:spcPct val="100000"/>
              </a:lnSpc>
              <a:spcAft>
                <a:spcPts val="1200"/>
              </a:spcAft>
              <a:buClr>
                <a:schemeClr val="accent6"/>
              </a:buClr>
            </a:pPr>
            <a:endParaRPr lang="en-GB" sz="2400" dirty="0"/>
          </a:p>
          <a:p>
            <a:pPr marL="342900" indent="-342900">
              <a:lnSpc>
                <a:spcPct val="100000"/>
              </a:lnSpc>
              <a:spcAft>
                <a:spcPts val="1200"/>
              </a:spcAft>
              <a:buClr>
                <a:schemeClr val="accent6"/>
              </a:buClr>
              <a:buFont typeface="Wingdings" panose="05000000000000000000" pitchFamily="2" charset="2"/>
              <a:buChar char="Ø"/>
            </a:pPr>
            <a:endParaRPr lang="en-GB" sz="2400" b="1" dirty="0"/>
          </a:p>
        </p:txBody>
      </p:sp>
      <p:sp>
        <p:nvSpPr>
          <p:cNvPr id="2" name="Title 4">
            <a:extLst>
              <a:ext uri="{FF2B5EF4-FFF2-40B4-BE49-F238E27FC236}">
                <a16:creationId xmlns:a16="http://schemas.microsoft.com/office/drawing/2014/main" id="{BA75BC82-6E56-BB27-6C5F-1BC25EBB76E5}"/>
              </a:ext>
            </a:extLst>
          </p:cNvPr>
          <p:cNvSpPr txBox="1">
            <a:spLocks/>
          </p:cNvSpPr>
          <p:nvPr/>
        </p:nvSpPr>
        <p:spPr>
          <a:xfrm>
            <a:off x="432000" y="3805274"/>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pc="-40" dirty="0"/>
              <a:t>POPSUI Registry – Support</a:t>
            </a:r>
          </a:p>
        </p:txBody>
      </p:sp>
    </p:spTree>
    <p:extLst>
      <p:ext uri="{BB962C8B-B14F-4D97-AF65-F5344CB8AC3E}">
        <p14:creationId xmlns:p14="http://schemas.microsoft.com/office/powerpoint/2010/main" val="384011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458CE-75BA-1E52-D3D6-513627917E70}"/>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CF5C909A-814B-0BE6-4189-66929A9C4FE2}"/>
              </a:ext>
            </a:extLst>
          </p:cNvPr>
          <p:cNvSpPr>
            <a:spLocks noGrp="1"/>
          </p:cNvSpPr>
          <p:nvPr>
            <p:ph type="title"/>
          </p:nvPr>
        </p:nvSpPr>
        <p:spPr>
          <a:xfrm>
            <a:off x="432000" y="432000"/>
            <a:ext cx="11404154" cy="865186"/>
          </a:xfrm>
        </p:spPr>
        <p:txBody>
          <a:bodyPr/>
          <a:lstStyle/>
          <a:p>
            <a:r>
              <a:rPr lang="en-GB" spc="-40" dirty="0"/>
              <a:t>POPSUI Registry - Resources</a:t>
            </a:r>
          </a:p>
        </p:txBody>
      </p:sp>
      <p:sp>
        <p:nvSpPr>
          <p:cNvPr id="5" name="Content Placeholder 4">
            <a:extLst>
              <a:ext uri="{FF2B5EF4-FFF2-40B4-BE49-F238E27FC236}">
                <a16:creationId xmlns:a16="http://schemas.microsoft.com/office/drawing/2014/main" id="{E9CF5D24-765E-BED4-24CB-49F5AE5DCB41}"/>
              </a:ext>
            </a:extLst>
          </p:cNvPr>
          <p:cNvSpPr>
            <a:spLocks noGrp="1"/>
          </p:cNvSpPr>
          <p:nvPr>
            <p:ph idx="1"/>
          </p:nvPr>
        </p:nvSpPr>
        <p:spPr>
          <a:xfrm>
            <a:off x="432000" y="1531391"/>
            <a:ext cx="11404154" cy="4113678"/>
          </a:xfrm>
        </p:spPr>
        <p:txBody>
          <a:bodyPr>
            <a:normAutofit/>
          </a:bodyPr>
          <a:lstStyle/>
          <a:p>
            <a:pPr marL="342900" indent="-342900">
              <a:spcAft>
                <a:spcPts val="1200"/>
              </a:spcAft>
              <a:buClr>
                <a:schemeClr val="accent6"/>
              </a:buClr>
              <a:buFont typeface="Arial" panose="020B0604020202020204" pitchFamily="34" charset="0"/>
              <a:buChar char="•"/>
            </a:pPr>
            <a:r>
              <a:rPr lang="en-GB" sz="2400" dirty="0">
                <a:hlinkClick r:id="rId3"/>
              </a:rPr>
              <a:t>POPSUI NHS Futures Webpage</a:t>
            </a:r>
            <a:r>
              <a:rPr lang="en-GB" sz="2400" dirty="0"/>
              <a:t> which includes contact information, updates, training guides and training recordings.</a:t>
            </a:r>
          </a:p>
          <a:p>
            <a:pPr marL="342900" indent="-342900">
              <a:spcAft>
                <a:spcPts val="1200"/>
              </a:spcAft>
              <a:buClr>
                <a:schemeClr val="accent6"/>
              </a:buClr>
              <a:buFont typeface="Arial" panose="020B0604020202020204" pitchFamily="34" charset="0"/>
              <a:buChar char="•"/>
            </a:pPr>
            <a:r>
              <a:rPr lang="en-GB" sz="2400" dirty="0">
                <a:hlinkClick r:id="rId4"/>
              </a:rPr>
              <a:t>POPSUI Registry User Account Request Form</a:t>
            </a:r>
            <a:endParaRPr lang="en-GB" sz="2400" dirty="0"/>
          </a:p>
          <a:p>
            <a:pPr marL="342900" indent="-342900">
              <a:spcAft>
                <a:spcPts val="1200"/>
              </a:spcAft>
              <a:buClr>
                <a:schemeClr val="accent6"/>
              </a:buClr>
              <a:buFont typeface="Arial" panose="020B0604020202020204" pitchFamily="34" charset="0"/>
              <a:buChar char="•"/>
            </a:pPr>
            <a:r>
              <a:rPr lang="en-GB" sz="2400" dirty="0">
                <a:hlinkClick r:id="rId5"/>
              </a:rPr>
              <a:t>POPSUI Registry Web Portal</a:t>
            </a:r>
            <a:endParaRPr lang="en-GB" sz="2400" dirty="0"/>
          </a:p>
          <a:p>
            <a:pPr marL="342900" indent="-342900">
              <a:spcAft>
                <a:spcPts val="1200"/>
              </a:spcAft>
              <a:buClr>
                <a:schemeClr val="accent6"/>
              </a:buClr>
              <a:buFont typeface="Arial" panose="020B0604020202020204" pitchFamily="34" charset="0"/>
              <a:buChar char="•"/>
            </a:pPr>
            <a:r>
              <a:rPr lang="en-GB" sz="2400" dirty="0">
                <a:hlinkClick r:id="rId6"/>
              </a:rPr>
              <a:t>POPSUI Training Video</a:t>
            </a:r>
            <a:endParaRPr lang="en-GB" sz="2400" dirty="0"/>
          </a:p>
          <a:p>
            <a:pPr marL="342900" indent="-342900">
              <a:spcAft>
                <a:spcPts val="1200"/>
              </a:spcAft>
              <a:buClr>
                <a:schemeClr val="accent6"/>
              </a:buClr>
              <a:buFont typeface="Arial" panose="020B0604020202020204" pitchFamily="34" charset="0"/>
              <a:buChar char="•"/>
            </a:pPr>
            <a:r>
              <a:rPr lang="en-GB" sz="2400" dirty="0">
                <a:hlinkClick r:id="rId7"/>
              </a:rPr>
              <a:t>POPSUI Training Slides</a:t>
            </a:r>
            <a:endParaRPr lang="en-GB" sz="2400" dirty="0"/>
          </a:p>
          <a:p>
            <a:pPr marL="342900" indent="-342900">
              <a:lnSpc>
                <a:spcPct val="100000"/>
              </a:lnSpc>
              <a:spcAft>
                <a:spcPts val="1200"/>
              </a:spcAft>
              <a:buClr>
                <a:schemeClr val="accent6"/>
              </a:buClr>
              <a:buFont typeface="Arial" panose="020B0604020202020204" pitchFamily="34" charset="0"/>
              <a:buChar char="•"/>
            </a:pPr>
            <a:r>
              <a:rPr lang="en-GB" sz="2400" dirty="0">
                <a:hlinkClick r:id="rId8"/>
              </a:rPr>
              <a:t>POPSUI User Guide</a:t>
            </a:r>
            <a:endParaRPr lang="en-GB" sz="2400" dirty="0"/>
          </a:p>
          <a:p>
            <a:pPr marL="342900" indent="-342900">
              <a:lnSpc>
                <a:spcPct val="100000"/>
              </a:lnSpc>
              <a:spcAft>
                <a:spcPts val="1200"/>
              </a:spcAft>
              <a:buClr>
                <a:schemeClr val="accent6"/>
              </a:buClr>
              <a:buFont typeface="Arial" panose="020B0604020202020204" pitchFamily="34" charset="0"/>
              <a:buChar char="•"/>
            </a:pPr>
            <a:r>
              <a:rPr lang="en-GB" sz="2400" dirty="0">
                <a:hlinkClick r:id="rId9"/>
              </a:rPr>
              <a:t>POPSUI FAQs</a:t>
            </a:r>
            <a:endParaRPr lang="en-GB" sz="2400" dirty="0"/>
          </a:p>
          <a:p>
            <a:pPr>
              <a:lnSpc>
                <a:spcPct val="100000"/>
              </a:lnSpc>
              <a:spcAft>
                <a:spcPts val="1200"/>
              </a:spcAft>
              <a:buClr>
                <a:schemeClr val="accent6"/>
              </a:buClr>
            </a:pPr>
            <a:endParaRPr lang="en-GB" sz="2400" b="1" dirty="0"/>
          </a:p>
        </p:txBody>
      </p:sp>
    </p:spTree>
    <p:extLst>
      <p:ext uri="{BB962C8B-B14F-4D97-AF65-F5344CB8AC3E}">
        <p14:creationId xmlns:p14="http://schemas.microsoft.com/office/powerpoint/2010/main" val="85016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09191-D615-0BA7-311D-7BBB74897E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6D0FE6-2565-F537-BA14-F9C024D0ED8A}"/>
              </a:ext>
            </a:extLst>
          </p:cNvPr>
          <p:cNvSpPr>
            <a:spLocks noGrp="1"/>
          </p:cNvSpPr>
          <p:nvPr>
            <p:ph type="title"/>
          </p:nvPr>
        </p:nvSpPr>
        <p:spPr>
          <a:xfrm>
            <a:off x="747468" y="2165645"/>
            <a:ext cx="6087672" cy="1325563"/>
          </a:xfrm>
        </p:spPr>
        <p:txBody>
          <a:bodyPr/>
          <a:lstStyle/>
          <a:p>
            <a:r>
              <a:rPr lang="en-GB" sz="5400" dirty="0"/>
              <a:t>Q &amp; A</a:t>
            </a:r>
          </a:p>
        </p:txBody>
      </p:sp>
      <p:pic>
        <p:nvPicPr>
          <p:cNvPr id="5" name="Picture 4" descr="A close-up of a logo&#10;&#10;AI-generated content may be incorrect.">
            <a:extLst>
              <a:ext uri="{FF2B5EF4-FFF2-40B4-BE49-F238E27FC236}">
                <a16:creationId xmlns:a16="http://schemas.microsoft.com/office/drawing/2014/main" id="{02E9C1C8-13CC-AFEC-1121-75E964193B5B}"/>
              </a:ext>
            </a:extLst>
          </p:cNvPr>
          <p:cNvPicPr>
            <a:picLocks noChangeAspect="1"/>
          </p:cNvPicPr>
          <p:nvPr/>
        </p:nvPicPr>
        <p:blipFill>
          <a:blip r:embed="rId2"/>
          <a:srcRect l="10712" t="24711" r="3955" b="27289"/>
          <a:stretch>
            <a:fillRect/>
          </a:stretch>
        </p:blipFill>
        <p:spPr>
          <a:xfrm>
            <a:off x="158496" y="146304"/>
            <a:ext cx="2145792" cy="1207008"/>
          </a:xfrm>
          <a:prstGeom prst="rect">
            <a:avLst/>
          </a:prstGeom>
        </p:spPr>
      </p:pic>
    </p:spTree>
    <p:extLst>
      <p:ext uri="{BB962C8B-B14F-4D97-AF65-F5344CB8AC3E}">
        <p14:creationId xmlns:p14="http://schemas.microsoft.com/office/powerpoint/2010/main" val="325116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AI-generated content may be incorrect.">
            <a:extLst>
              <a:ext uri="{FF2B5EF4-FFF2-40B4-BE49-F238E27FC236}">
                <a16:creationId xmlns:a16="http://schemas.microsoft.com/office/drawing/2014/main" id="{55E9A38A-6DD5-39C4-09DC-263ED8EAD151}"/>
              </a:ext>
            </a:extLst>
          </p:cNvPr>
          <p:cNvPicPr>
            <a:picLocks noChangeAspect="1"/>
          </p:cNvPicPr>
          <p:nvPr/>
        </p:nvPicPr>
        <p:blipFill>
          <a:blip r:embed="rId2"/>
          <a:srcRect l="10712" t="24711" r="3955" b="27289"/>
          <a:stretch>
            <a:fillRect/>
          </a:stretch>
        </p:blipFill>
        <p:spPr>
          <a:xfrm>
            <a:off x="8511298" y="371040"/>
            <a:ext cx="1656829" cy="931970"/>
          </a:xfrm>
          <a:prstGeom prst="rect">
            <a:avLst/>
          </a:prstGeom>
          <a:noFill/>
        </p:spPr>
      </p:pic>
      <p:sp>
        <p:nvSpPr>
          <p:cNvPr id="4" name="Rectangle 3">
            <a:extLst>
              <a:ext uri="{FF2B5EF4-FFF2-40B4-BE49-F238E27FC236}">
                <a16:creationId xmlns:a16="http://schemas.microsoft.com/office/drawing/2014/main" id="{B1565E48-8858-8FBE-AD2E-A255D4142645}"/>
              </a:ext>
            </a:extLst>
          </p:cNvPr>
          <p:cNvSpPr/>
          <p:nvPr/>
        </p:nvSpPr>
        <p:spPr>
          <a:xfrm>
            <a:off x="5595550" y="2763510"/>
            <a:ext cx="6367849" cy="3124200"/>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t"/>
          <a:lstStyle/>
          <a:p>
            <a:r>
              <a:rPr lang="en-GB" sz="3400" b="1" dirty="0"/>
              <a:t>Contact us</a:t>
            </a:r>
            <a:endParaRPr lang="en-GB" sz="3400" b="1" dirty="0">
              <a:hlinkClick r:id="rId3"/>
            </a:endParaRPr>
          </a:p>
          <a:p>
            <a:pPr lvl="1"/>
            <a:endParaRPr lang="en-GB" u="sng" dirty="0">
              <a:hlinkClick r:id="rId3"/>
            </a:endParaRPr>
          </a:p>
          <a:p>
            <a:pPr lvl="2"/>
            <a:r>
              <a:rPr lang="en-GB" u="sng" dirty="0">
                <a:hlinkClick r:id="rId3"/>
              </a:rPr>
              <a:t>england.popsui.outcomesandregistries@nhs.net</a:t>
            </a:r>
            <a:endParaRPr lang="en-GB" u="sng" dirty="0"/>
          </a:p>
          <a:p>
            <a:pPr lvl="2"/>
            <a:endParaRPr lang="en-GB" sz="2000" dirty="0"/>
          </a:p>
          <a:p>
            <a:pPr lvl="2"/>
            <a:r>
              <a:rPr lang="en-GB" u="sng" dirty="0">
                <a:hlinkClick r:id="rId4"/>
              </a:rPr>
              <a:t>ORP - NHS England Website</a:t>
            </a:r>
            <a:r>
              <a:rPr lang="en-GB" dirty="0"/>
              <a:t> </a:t>
            </a:r>
          </a:p>
          <a:p>
            <a:pPr lvl="2"/>
            <a:endParaRPr lang="en-GB" sz="2000" dirty="0"/>
          </a:p>
          <a:p>
            <a:pPr lvl="2"/>
            <a:r>
              <a:rPr lang="en-GB" u="sng" dirty="0">
                <a:hlinkClick r:id="rId5"/>
              </a:rPr>
              <a:t>ORP - NHS Futures POPSUI Microsite</a:t>
            </a:r>
            <a:endParaRPr lang="en-GB" dirty="0"/>
          </a:p>
        </p:txBody>
      </p:sp>
      <p:pic>
        <p:nvPicPr>
          <p:cNvPr id="7" name="Graphic 6" descr="Internet outline">
            <a:extLst>
              <a:ext uri="{FF2B5EF4-FFF2-40B4-BE49-F238E27FC236}">
                <a16:creationId xmlns:a16="http://schemas.microsoft.com/office/drawing/2014/main" id="{A51A2923-E0E8-471B-08B9-ECCA2820D4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07450" y="4508500"/>
            <a:ext cx="685800" cy="685800"/>
          </a:xfrm>
          <a:prstGeom prst="rect">
            <a:avLst/>
          </a:prstGeom>
        </p:spPr>
      </p:pic>
      <p:pic>
        <p:nvPicPr>
          <p:cNvPr id="10" name="Graphic 9" descr="Internet outline">
            <a:extLst>
              <a:ext uri="{FF2B5EF4-FFF2-40B4-BE49-F238E27FC236}">
                <a16:creationId xmlns:a16="http://schemas.microsoft.com/office/drawing/2014/main" id="{617A88E5-7DA1-8CF4-A91D-E74610CB47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07450" y="3949700"/>
            <a:ext cx="685800" cy="685800"/>
          </a:xfrm>
          <a:prstGeom prst="rect">
            <a:avLst/>
          </a:prstGeom>
        </p:spPr>
      </p:pic>
      <p:pic>
        <p:nvPicPr>
          <p:cNvPr id="12" name="Graphic 11" descr="Email outline">
            <a:extLst>
              <a:ext uri="{FF2B5EF4-FFF2-40B4-BE49-F238E27FC236}">
                <a16:creationId xmlns:a16="http://schemas.microsoft.com/office/drawing/2014/main" id="{01ACC674-43A8-DBC5-95FD-906C4E9B53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8746" y="3390900"/>
            <a:ext cx="586780" cy="586780"/>
          </a:xfrm>
          <a:prstGeom prst="rect">
            <a:avLst/>
          </a:prstGeom>
        </p:spPr>
      </p:pic>
    </p:spTree>
    <p:extLst>
      <p:ext uri="{BB962C8B-B14F-4D97-AF65-F5344CB8AC3E}">
        <p14:creationId xmlns:p14="http://schemas.microsoft.com/office/powerpoint/2010/main" val="117286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B20BB-B8F2-F89C-78E2-BC07D46959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8F0791-F6CA-942D-7790-967120B7CA82}"/>
              </a:ext>
            </a:extLst>
          </p:cNvPr>
          <p:cNvSpPr>
            <a:spLocks noGrp="1"/>
          </p:cNvSpPr>
          <p:nvPr>
            <p:ph type="title"/>
          </p:nvPr>
        </p:nvSpPr>
        <p:spPr>
          <a:xfrm>
            <a:off x="747468" y="2165645"/>
            <a:ext cx="6087672" cy="1325563"/>
          </a:xfrm>
        </p:spPr>
        <p:txBody>
          <a:bodyPr/>
          <a:lstStyle/>
          <a:p>
            <a:r>
              <a:rPr lang="en-GB" sz="5400" dirty="0"/>
              <a:t>Appendix</a:t>
            </a:r>
          </a:p>
        </p:txBody>
      </p:sp>
      <p:pic>
        <p:nvPicPr>
          <p:cNvPr id="5" name="Picture 4" descr="A close-up of a logo&#10;&#10;AI-generated content may be incorrect.">
            <a:extLst>
              <a:ext uri="{FF2B5EF4-FFF2-40B4-BE49-F238E27FC236}">
                <a16:creationId xmlns:a16="http://schemas.microsoft.com/office/drawing/2014/main" id="{A73F383A-B41D-A385-51D2-C4D66D825A4A}"/>
              </a:ext>
            </a:extLst>
          </p:cNvPr>
          <p:cNvPicPr>
            <a:picLocks noChangeAspect="1"/>
          </p:cNvPicPr>
          <p:nvPr/>
        </p:nvPicPr>
        <p:blipFill>
          <a:blip r:embed="rId2"/>
          <a:srcRect l="10712" t="24711" r="3955" b="27289"/>
          <a:stretch>
            <a:fillRect/>
          </a:stretch>
        </p:blipFill>
        <p:spPr>
          <a:xfrm>
            <a:off x="158496" y="146304"/>
            <a:ext cx="2145792" cy="1207008"/>
          </a:xfrm>
          <a:prstGeom prst="rect">
            <a:avLst/>
          </a:prstGeom>
        </p:spPr>
      </p:pic>
    </p:spTree>
    <p:extLst>
      <p:ext uri="{BB962C8B-B14F-4D97-AF65-F5344CB8AC3E}">
        <p14:creationId xmlns:p14="http://schemas.microsoft.com/office/powerpoint/2010/main" val="397990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B4B6-5B26-275B-737B-E776D61222A0}"/>
              </a:ext>
            </a:extLst>
          </p:cNvPr>
          <p:cNvSpPr>
            <a:spLocks noGrp="1"/>
          </p:cNvSpPr>
          <p:nvPr>
            <p:ph type="title"/>
          </p:nvPr>
        </p:nvSpPr>
        <p:spPr/>
        <p:txBody>
          <a:bodyPr>
            <a:normAutofit/>
          </a:bodyPr>
          <a:lstStyle/>
          <a:p>
            <a:r>
              <a:rPr lang="en-GB" dirty="0"/>
              <a:t>POPSUI Information Governance and Legal Basis</a:t>
            </a:r>
          </a:p>
        </p:txBody>
      </p:sp>
      <p:sp>
        <p:nvSpPr>
          <p:cNvPr id="5" name="TextBox 4">
            <a:extLst>
              <a:ext uri="{FF2B5EF4-FFF2-40B4-BE49-F238E27FC236}">
                <a16:creationId xmlns:a16="http://schemas.microsoft.com/office/drawing/2014/main" id="{C03F7A2A-790B-E60D-43A3-BEDD65B284B0}"/>
              </a:ext>
            </a:extLst>
          </p:cNvPr>
          <p:cNvSpPr txBox="1"/>
          <p:nvPr/>
        </p:nvSpPr>
        <p:spPr>
          <a:xfrm>
            <a:off x="819872" y="1502771"/>
            <a:ext cx="4863297" cy="2498376"/>
          </a:xfrm>
          <a:prstGeom prst="rect">
            <a:avLst/>
          </a:prstGeom>
          <a:solidFill>
            <a:schemeClr val="accent1">
              <a:lumMod val="20000"/>
              <a:lumOff val="80000"/>
            </a:schemeClr>
          </a:solidFill>
        </p:spPr>
        <p:txBody>
          <a:bodyPr wrap="square">
            <a:spAutoFit/>
          </a:bodyPr>
          <a:lstStyle/>
          <a:p>
            <a:pPr>
              <a:lnSpc>
                <a:spcPct val="115000"/>
              </a:lnSpc>
              <a:spcAft>
                <a:spcPts val="800"/>
              </a:spcAft>
              <a:buNone/>
            </a:pPr>
            <a:r>
              <a:rPr lang="en-GB" sz="1800" kern="100"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rPr>
              <a:t>Useful Weblinks:</a:t>
            </a:r>
            <a:endParaRPr lang="en-GB" sz="1800" kern="100"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2"/>
            </a:endParaRPr>
          </a:p>
          <a:p>
            <a:pPr>
              <a:lnSpc>
                <a:spcPct val="115000"/>
              </a:lnSpc>
              <a:spcAft>
                <a:spcPts val="800"/>
              </a:spcAft>
              <a:buNone/>
            </a:pPr>
            <a:r>
              <a:rPr lang="en-GB" u="sng" kern="100"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2"/>
              </a:rPr>
              <a:t>Outcomes and Registries Directions (2024)</a:t>
            </a:r>
            <a:endParaRPr lang="en-GB"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GB" u="sng" kern="100"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3"/>
              </a:rPr>
              <a:t>Data Provision Notice (DPN)</a:t>
            </a:r>
            <a:endParaRPr lang="en-GB"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US" u="sng" kern="100"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4"/>
              </a:rPr>
              <a:t>Information Standards Notice (ISN)</a:t>
            </a:r>
            <a:endParaRPr lang="en-US" u="sng" kern="100"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GB" u="sng" kern="100" dirty="0">
                <a:solidFill>
                  <a:srgbClr val="467886"/>
                </a:solidFill>
                <a:latin typeface="Arial" panose="020B0604020202020204" pitchFamily="34" charset="0"/>
                <a:ea typeface="Times New Roman" panose="02020603050405020304" pitchFamily="18" charset="0"/>
                <a:cs typeface="Times New Roman" panose="02020603050405020304" pitchFamily="18" charset="0"/>
                <a:hlinkClick r:id="rId5"/>
              </a:rPr>
              <a:t>Transparency Notice</a:t>
            </a:r>
            <a:r>
              <a:rPr lang="en-US" kern="100" dirty="0">
                <a:latin typeface="Arial" panose="020B0604020202020204" pitchFamily="34" charset="0"/>
                <a:ea typeface="Times New Roman" panose="02020603050405020304" pitchFamily="18" charset="0"/>
                <a:cs typeface="Times New Roman" panose="02020603050405020304" pitchFamily="18" charset="0"/>
              </a:rPr>
              <a:t> </a:t>
            </a:r>
          </a:p>
          <a:p>
            <a:pPr>
              <a:lnSpc>
                <a:spcPct val="115000"/>
              </a:lnSpc>
              <a:spcAft>
                <a:spcPts val="800"/>
              </a:spcAft>
            </a:pPr>
            <a:r>
              <a:rPr lang="en-US" kern="100" dirty="0">
                <a:latin typeface="Arial" panose="020B0604020202020204" pitchFamily="34" charset="0"/>
                <a:ea typeface="Times New Roman" panose="02020603050405020304" pitchFamily="18" charset="0"/>
                <a:cs typeface="Times New Roman" panose="02020603050405020304" pitchFamily="18" charset="0"/>
                <a:hlinkClick r:id="rId6"/>
              </a:rPr>
              <a:t>ORP Platform Cyber Assurance Guide</a:t>
            </a:r>
            <a:endParaRPr lang="en-GB"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ED1130B-D99E-ADDF-1D5F-0DD67FCB24E3}"/>
              </a:ext>
            </a:extLst>
          </p:cNvPr>
          <p:cNvSpPr txBox="1"/>
          <p:nvPr/>
        </p:nvSpPr>
        <p:spPr>
          <a:xfrm>
            <a:off x="6698525" y="1459156"/>
            <a:ext cx="4734116" cy="4611006"/>
          </a:xfrm>
          <a:prstGeom prst="rect">
            <a:avLst/>
          </a:prstGeom>
          <a:noFill/>
        </p:spPr>
        <p:txBody>
          <a:bodyPr wrap="square">
            <a:spAutoFit/>
          </a:bodyPr>
          <a:lstStyle/>
          <a:p>
            <a:pPr>
              <a:lnSpc>
                <a:spcPct val="115000"/>
              </a:lnSpc>
              <a:spcBef>
                <a:spcPts val="1800"/>
              </a:spcBef>
              <a:spcAft>
                <a:spcPts val="400"/>
              </a:spcAft>
              <a:buNone/>
            </a:pPr>
            <a:r>
              <a:rPr lang="en-GB" sz="2400" b="1" kern="100" dirty="0">
                <a:solidFill>
                  <a:srgbClr val="0F4761"/>
                </a:solidFill>
                <a:effectLst/>
                <a:latin typeface="Arial" panose="020B0604020202020204" pitchFamily="34" charset="0"/>
                <a:ea typeface="Times New Roman" panose="02020603050405020304" pitchFamily="18" charset="0"/>
                <a:cs typeface="Times New Roman" panose="02020603050405020304" pitchFamily="18" charset="0"/>
              </a:rPr>
              <a:t>Legal Basis for Submission</a:t>
            </a:r>
            <a:endParaRPr lang="en-GB" sz="3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GB" sz="1600" dirty="0">
                <a:latin typeface="Arial" panose="020B0604020202020204" pitchFamily="34" charset="0"/>
                <a:cs typeface="Arial" panose="020B0604020202020204" pitchFamily="34" charset="0"/>
              </a:rPr>
              <a:t>Data submission to the POPSUI registry is mandated under Section 259 of the Health and Social Care Act. All NHS-commissioned healthcare providers must submit data for NHS patients. Therefore, no separate data-sharing agreement, patient consent, or additional provider-level IG activity is required. </a:t>
            </a:r>
          </a:p>
          <a:p>
            <a:pPr>
              <a:lnSpc>
                <a:spcPct val="115000"/>
              </a:lnSpc>
              <a:spcAft>
                <a:spcPts val="800"/>
              </a:spcAft>
              <a:buNone/>
            </a:pPr>
            <a:r>
              <a:rPr lang="en-GB" sz="1600" dirty="0">
                <a:latin typeface="Arial" panose="020B0604020202020204" pitchFamily="34" charset="0"/>
                <a:cs typeface="Arial" panose="020B0604020202020204" pitchFamily="34" charset="0"/>
              </a:rPr>
              <a:t>As a device level registry, POPSUI is included in the Medical Devices Outcomes Registry (MDOR) information governance framework. Additional DPIAs are generally unnecessary, as providers’ transparency notices already allow data sharing with NHS England for direct care; POPSUI’s statutory direction falls under this provision.</a:t>
            </a:r>
          </a:p>
        </p:txBody>
      </p:sp>
      <p:sp>
        <p:nvSpPr>
          <p:cNvPr id="7" name="TextBox 6">
            <a:extLst>
              <a:ext uri="{FF2B5EF4-FFF2-40B4-BE49-F238E27FC236}">
                <a16:creationId xmlns:a16="http://schemas.microsoft.com/office/drawing/2014/main" id="{619CAF49-F384-D8D3-DF96-1F31357C0E81}"/>
              </a:ext>
            </a:extLst>
          </p:cNvPr>
          <p:cNvSpPr txBox="1"/>
          <p:nvPr/>
        </p:nvSpPr>
        <p:spPr>
          <a:xfrm>
            <a:off x="759358" y="4097456"/>
            <a:ext cx="5676165" cy="2152897"/>
          </a:xfrm>
          <a:prstGeom prst="rect">
            <a:avLst/>
          </a:prstGeom>
          <a:noFill/>
        </p:spPr>
        <p:txBody>
          <a:bodyPr wrap="square">
            <a:spAutoFit/>
          </a:bodyPr>
          <a:lstStyle/>
          <a:p>
            <a:pPr>
              <a:lnSpc>
                <a:spcPct val="115000"/>
              </a:lnSpc>
              <a:spcAft>
                <a:spcPts val="800"/>
              </a:spcAft>
              <a:buNone/>
            </a:pPr>
            <a:r>
              <a:rPr lang="en-GB" sz="1600" b="1" dirty="0">
                <a:latin typeface="Arial" panose="020B0604020202020204" pitchFamily="34" charset="0"/>
                <a:cs typeface="Arial" panose="020B0604020202020204" pitchFamily="34" charset="0"/>
              </a:rPr>
              <a:t>DPIA</a:t>
            </a:r>
            <a:r>
              <a:rPr lang="en-GB" sz="1600" dirty="0">
                <a:latin typeface="Arial" panose="020B0604020202020204" pitchFamily="34" charset="0"/>
                <a:cs typeface="Arial" panose="020B0604020202020204" pitchFamily="34" charset="0"/>
              </a:rPr>
              <a:t> - If your organisation chooses to complete a DPIA, it must be done under your own IG framework. NHS England cannot complete DPIAs for providers or share its internal DPIAs but can advise on specific queries. </a:t>
            </a:r>
          </a:p>
          <a:p>
            <a:pPr>
              <a:lnSpc>
                <a:spcPct val="115000"/>
              </a:lnSpc>
              <a:spcAft>
                <a:spcPts val="800"/>
              </a:spcAft>
              <a:buNone/>
            </a:pPr>
            <a:r>
              <a:rPr lang="en-GB" sz="1600" b="1" dirty="0">
                <a:latin typeface="Arial" panose="020B0604020202020204" pitchFamily="34" charset="0"/>
                <a:cs typeface="Arial" panose="020B0604020202020204" pitchFamily="34" charset="0"/>
              </a:rPr>
              <a:t>DTAC</a:t>
            </a:r>
            <a:r>
              <a:rPr lang="en-GB" sz="1600" dirty="0">
                <a:latin typeface="Arial" panose="020B0604020202020204" pitchFamily="34" charset="0"/>
                <a:cs typeface="Arial" panose="020B0604020202020204" pitchFamily="34" charset="0"/>
              </a:rPr>
              <a:t> - Healthcare provider led DTACs are not required for NHS England’s ORP Platform, it applies only if you procure a new third-party digital tool to create or transmit MDOR data.</a:t>
            </a:r>
            <a:endParaRPr lang="en-GB" kern="1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2332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38F3803-85A3-9814-A0D1-23DEC56C1E17}"/>
              </a:ext>
            </a:extLst>
          </p:cNvPr>
          <p:cNvSpPr>
            <a:spLocks noGrp="1"/>
          </p:cNvSpPr>
          <p:nvPr>
            <p:ph type="title"/>
          </p:nvPr>
        </p:nvSpPr>
        <p:spPr/>
        <p:txBody>
          <a:bodyPr>
            <a:normAutofit/>
          </a:bodyPr>
          <a:lstStyle/>
          <a:p>
            <a:r>
              <a:rPr lang="en-GB"/>
              <a:t>POPSUI Registry - Key Events</a:t>
            </a:r>
          </a:p>
        </p:txBody>
      </p:sp>
      <p:pic>
        <p:nvPicPr>
          <p:cNvPr id="7" name="Picture 6">
            <a:extLst>
              <a:ext uri="{FF2B5EF4-FFF2-40B4-BE49-F238E27FC236}">
                <a16:creationId xmlns:a16="http://schemas.microsoft.com/office/drawing/2014/main" id="{61BED2B7-6812-A5AB-A272-DD2968ED6E91}"/>
              </a:ext>
            </a:extLst>
          </p:cNvPr>
          <p:cNvPicPr>
            <a:picLocks noChangeAspect="1"/>
          </p:cNvPicPr>
          <p:nvPr/>
        </p:nvPicPr>
        <p:blipFill>
          <a:blip r:embed="rId3"/>
          <a:srcRect b="11751"/>
          <a:stretch>
            <a:fillRect/>
          </a:stretch>
        </p:blipFill>
        <p:spPr>
          <a:xfrm>
            <a:off x="9434929" y="3315306"/>
            <a:ext cx="2413404" cy="3010338"/>
          </a:xfrm>
          <a:prstGeom prst="rect">
            <a:avLst/>
          </a:prstGeom>
          <a:noFill/>
        </p:spPr>
      </p:pic>
      <p:sp>
        <p:nvSpPr>
          <p:cNvPr id="5" name="TextBox 4">
            <a:extLst>
              <a:ext uri="{FF2B5EF4-FFF2-40B4-BE49-F238E27FC236}">
                <a16:creationId xmlns:a16="http://schemas.microsoft.com/office/drawing/2014/main" id="{4D9C10A5-FD18-49B5-8425-14066E0B14F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7705" y="1223312"/>
            <a:ext cx="8761756" cy="5102332"/>
          </a:xfrm>
          <a:prstGeom prst="rect">
            <a:avLst/>
          </a:prstGeom>
        </p:spPr>
        <p:txBody>
          <a:bodyPr>
            <a:noAutofit/>
          </a:bodyPr>
          <a:lstStyle/>
          <a:p>
            <a:pPr marL="0" indent="0">
              <a:lnSpc>
                <a:spcPct val="90000"/>
              </a:lnSpc>
              <a:spcBef>
                <a:spcPts val="2500"/>
              </a:spcBef>
              <a:spcAft>
                <a:spcPts val="600"/>
              </a:spcAft>
              <a:buClr>
                <a:schemeClr val="tx1"/>
              </a:buClr>
              <a:buNone/>
            </a:pPr>
            <a:r>
              <a:rPr lang="en-GB" sz="2300" b="1" dirty="0"/>
              <a:t>Initial Patient Review</a:t>
            </a:r>
          </a:p>
          <a:p>
            <a:pPr marL="0" lvl="1" indent="0">
              <a:lnSpc>
                <a:spcPct val="90000"/>
              </a:lnSpc>
              <a:spcAft>
                <a:spcPts val="600"/>
              </a:spcAft>
              <a:buClr>
                <a:schemeClr val="tx1"/>
              </a:buClr>
              <a:buNone/>
            </a:pPr>
            <a:r>
              <a:rPr lang="en-GB" sz="2300" dirty="0"/>
              <a:t>in February 2018, patient concerns about vaginal mesh were formally reviewed. Its use had been associated with significant, life‑changing complications.</a:t>
            </a:r>
          </a:p>
          <a:p>
            <a:pPr marL="0" lvl="1" indent="0">
              <a:lnSpc>
                <a:spcPct val="90000"/>
              </a:lnSpc>
              <a:spcAft>
                <a:spcPts val="600"/>
              </a:spcAft>
              <a:buClr>
                <a:schemeClr val="tx1"/>
              </a:buClr>
              <a:buNone/>
            </a:pPr>
            <a:endParaRPr lang="en-GB" sz="2300" b="1" dirty="0"/>
          </a:p>
          <a:p>
            <a:pPr marL="0" lvl="1" indent="0">
              <a:lnSpc>
                <a:spcPct val="90000"/>
              </a:lnSpc>
              <a:spcAft>
                <a:spcPts val="600"/>
              </a:spcAft>
              <a:buClr>
                <a:schemeClr val="tx1"/>
              </a:buClr>
              <a:buNone/>
            </a:pPr>
            <a:r>
              <a:rPr lang="en-GB" sz="2300" b="1" dirty="0"/>
              <a:t>Pause on Mesh Use</a:t>
            </a:r>
          </a:p>
          <a:p>
            <a:pPr marL="0" lvl="1" indent="0">
              <a:lnSpc>
                <a:spcPct val="90000"/>
              </a:lnSpc>
              <a:spcAft>
                <a:spcPts val="600"/>
              </a:spcAft>
              <a:buClr>
                <a:schemeClr val="tx1"/>
              </a:buClr>
              <a:buNone/>
            </a:pPr>
            <a:r>
              <a:rPr lang="en-GB" sz="2300" dirty="0"/>
              <a:t>By July 2018, NHS England issued a letter pausing vaginal mesh usage due to safety concerns.</a:t>
            </a:r>
          </a:p>
          <a:p>
            <a:pPr marL="0" indent="0">
              <a:lnSpc>
                <a:spcPct val="90000"/>
              </a:lnSpc>
              <a:spcBef>
                <a:spcPts val="2500"/>
              </a:spcBef>
              <a:spcAft>
                <a:spcPts val="600"/>
              </a:spcAft>
              <a:buClr>
                <a:schemeClr val="tx1"/>
              </a:buClr>
              <a:buNone/>
            </a:pPr>
            <a:r>
              <a:rPr lang="en-GB" sz="2300" b="1" dirty="0"/>
              <a:t>Independent Medicines and Medical Devices Safety Review</a:t>
            </a:r>
          </a:p>
          <a:p>
            <a:pPr marL="0" lvl="1" indent="0">
              <a:lnSpc>
                <a:spcPct val="90000"/>
              </a:lnSpc>
              <a:spcAft>
                <a:spcPts val="600"/>
              </a:spcAft>
              <a:buClr>
                <a:schemeClr val="tx1"/>
              </a:buClr>
              <a:buNone/>
            </a:pPr>
            <a:r>
              <a:rPr lang="en-GB" sz="2300" dirty="0"/>
              <a:t>The Cumberlege report, published in 2021, prompted creation of a registry.</a:t>
            </a:r>
          </a:p>
          <a:p>
            <a:pPr marL="0" lvl="1" indent="0">
              <a:lnSpc>
                <a:spcPct val="90000"/>
              </a:lnSpc>
              <a:spcAft>
                <a:spcPts val="600"/>
              </a:spcAft>
              <a:buClr>
                <a:schemeClr val="tx1"/>
              </a:buClr>
              <a:buNone/>
            </a:pPr>
            <a:r>
              <a:rPr lang="en-GB" sz="2300" dirty="0"/>
              <a:t>POPSUI is developed in 2025 to support safe reinstatement of services. Registry access to launch in 2026.</a:t>
            </a:r>
          </a:p>
        </p:txBody>
      </p:sp>
      <p:pic>
        <p:nvPicPr>
          <p:cNvPr id="1026" name="Picture 2">
            <a:extLst>
              <a:ext uri="{FF2B5EF4-FFF2-40B4-BE49-F238E27FC236}">
                <a16:creationId xmlns:a16="http://schemas.microsoft.com/office/drawing/2014/main" id="{6B51020A-4806-2B24-5456-C5A30C754D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6389" y="1138869"/>
            <a:ext cx="2938664" cy="165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35424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82F1-15EF-09A5-1176-C370AC759C24}"/>
              </a:ext>
            </a:extLst>
          </p:cNvPr>
          <p:cNvSpPr>
            <a:spLocks noGrp="1"/>
          </p:cNvSpPr>
          <p:nvPr>
            <p:ph type="title"/>
          </p:nvPr>
        </p:nvSpPr>
        <p:spPr/>
        <p:txBody>
          <a:bodyPr anchor="ctr">
            <a:normAutofit/>
          </a:bodyPr>
          <a:lstStyle/>
          <a:p>
            <a:r>
              <a:rPr lang="en-GB"/>
              <a:t>Cumberlege Report - Recommendations</a:t>
            </a:r>
          </a:p>
        </p:txBody>
      </p:sp>
      <p:graphicFrame>
        <p:nvGraphicFramePr>
          <p:cNvPr id="4" name="Content Placeholder 4">
            <a:extLst>
              <a:ext uri="{FF2B5EF4-FFF2-40B4-BE49-F238E27FC236}">
                <a16:creationId xmlns:a16="http://schemas.microsoft.com/office/drawing/2014/main" id="{702E6D07-6775-4D6A-8B79-C2CED6CE55FB}"/>
              </a:ext>
            </a:extLst>
          </p:cNvPr>
          <p:cNvGraphicFramePr>
            <a:graphicFrameLocks noGrp="1"/>
          </p:cNvGraphicFramePr>
          <p:nvPr>
            <p:ph idx="1"/>
            <p:extLst>
              <p:ext uri="{D42A27DB-BD31-4B8C-83A1-F6EECF244321}">
                <p14:modId xmlns:p14="http://schemas.microsoft.com/office/powerpoint/2010/main" val="1010706022"/>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32000" y="2212673"/>
          <a:ext cx="11229732" cy="3338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76A9C5E-6FAF-6247-A1A1-1EFDCEFA40C8}"/>
              </a:ext>
            </a:extLst>
          </p:cNvPr>
          <p:cNvSpPr txBox="1"/>
          <p:nvPr/>
        </p:nvSpPr>
        <p:spPr>
          <a:xfrm>
            <a:off x="412708" y="1307040"/>
            <a:ext cx="10221890" cy="480901"/>
          </a:xfrm>
          <a:prstGeom prst="rect">
            <a:avLst/>
          </a:prstGeom>
          <a:noFill/>
        </p:spPr>
        <p:txBody>
          <a:bodyPr wrap="square">
            <a:spAutoFit/>
          </a:bodyPr>
          <a:lstStyle/>
          <a:p>
            <a:pPr lvl="0">
              <a:lnSpc>
                <a:spcPct val="115000"/>
              </a:lnSpc>
              <a:spcAft>
                <a:spcPts val="800"/>
              </a:spcAft>
              <a:tabLst>
                <a:tab pos="457200" algn="l"/>
              </a:tabLst>
            </a:pPr>
            <a:r>
              <a:rPr lang="en-GB" sz="2400" kern="100" dirty="0">
                <a:effectLst/>
                <a:latin typeface="+mj-lt"/>
                <a:ea typeface="Aptos" panose="020B0004020202020204" pitchFamily="34" charset="0"/>
                <a:cs typeface="Times New Roman" panose="02020603050405020304" pitchFamily="18" charset="0"/>
              </a:rPr>
              <a:t>Criteria for lifting the pause were re-endorsed in the Cumberlege Report:</a:t>
            </a:r>
          </a:p>
        </p:txBody>
      </p:sp>
    </p:spTree>
    <p:extLst>
      <p:ext uri="{BB962C8B-B14F-4D97-AF65-F5344CB8AC3E}">
        <p14:creationId xmlns:p14="http://schemas.microsoft.com/office/powerpoint/2010/main" val="8278534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01C54-16DE-90C3-FAC0-E76BBABEE3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967EA6-1A02-FD27-0E60-0BDE3E969F1E}"/>
              </a:ext>
            </a:extLst>
          </p:cNvPr>
          <p:cNvSpPr>
            <a:spLocks noGrp="1"/>
          </p:cNvSpPr>
          <p:nvPr>
            <p:ph type="title"/>
          </p:nvPr>
        </p:nvSpPr>
        <p:spPr/>
        <p:txBody>
          <a:bodyPr anchor="ctr">
            <a:normAutofit/>
          </a:bodyPr>
          <a:lstStyle/>
          <a:p>
            <a:r>
              <a:rPr lang="en-GB"/>
              <a:t>What will the POPSUI Registry achieve?</a:t>
            </a:r>
          </a:p>
        </p:txBody>
      </p:sp>
      <p:sp>
        <p:nvSpPr>
          <p:cNvPr id="5" name="TextBox 4">
            <a:extLst>
              <a:ext uri="{FF2B5EF4-FFF2-40B4-BE49-F238E27FC236}">
                <a16:creationId xmlns:a16="http://schemas.microsoft.com/office/drawing/2014/main" id="{4721CB1D-49CE-1FC5-2788-70BD8BF9161A}"/>
              </a:ext>
            </a:extLst>
          </p:cNvPr>
          <p:cNvSpPr txBox="1"/>
          <p:nvPr/>
        </p:nvSpPr>
        <p:spPr>
          <a:xfrm>
            <a:off x="412708" y="1307040"/>
            <a:ext cx="11423446" cy="2912336"/>
          </a:xfrm>
          <a:prstGeom prst="rect">
            <a:avLst/>
          </a:prstGeom>
          <a:noFill/>
        </p:spPr>
        <p:txBody>
          <a:bodyPr wrap="square">
            <a:spAutoFit/>
          </a:bodyPr>
          <a:lstStyle/>
          <a:p>
            <a:pPr>
              <a:lnSpc>
                <a:spcPct val="115000"/>
              </a:lnSpc>
              <a:spcAft>
                <a:spcPts val="800"/>
              </a:spcAft>
              <a:tabLst>
                <a:tab pos="457200" algn="l"/>
              </a:tabLst>
            </a:pPr>
            <a:r>
              <a:rPr lang="en-GB" sz="2400" kern="100" dirty="0">
                <a:latin typeface="+mj-lt"/>
                <a:ea typeface="Aptos" panose="020B0004020202020204" pitchFamily="34" charset="0"/>
                <a:cs typeface="Times New Roman" panose="02020603050405020304" pitchFamily="18" charset="0"/>
              </a:rPr>
              <a:t>In addition to a</a:t>
            </a:r>
            <a:r>
              <a:rPr lang="en-GB" sz="2400" kern="100" dirty="0">
                <a:effectLst/>
                <a:latin typeface="+mj-lt"/>
                <a:ea typeface="Aptos" panose="020B0004020202020204" pitchFamily="34" charset="0"/>
                <a:cs typeface="Times New Roman" panose="02020603050405020304" pitchFamily="18" charset="0"/>
              </a:rPr>
              <a:t>ddressing historic concerns about pelvic mesh and associated complications and d</a:t>
            </a:r>
            <a:r>
              <a:rPr lang="en-GB" sz="2400" kern="100" dirty="0">
                <a:ea typeface="Aptos" panose="020B0004020202020204" pitchFamily="34" charset="0"/>
                <a:cs typeface="Times New Roman" panose="02020603050405020304" pitchFamily="18" charset="0"/>
              </a:rPr>
              <a:t>elivering the Cumberlege recommendations, the registry will:</a:t>
            </a:r>
          </a:p>
          <a:p>
            <a:pPr marL="342900" lvl="0" indent="-342900">
              <a:lnSpc>
                <a:spcPct val="115000"/>
              </a:lnSpc>
              <a:spcAft>
                <a:spcPts val="800"/>
              </a:spcAft>
              <a:buFont typeface="Arial" panose="020B0604020202020204" pitchFamily="34" charset="0"/>
              <a:buChar char="•"/>
              <a:tabLst>
                <a:tab pos="457200" algn="l"/>
              </a:tabLst>
            </a:pPr>
            <a:r>
              <a:rPr lang="en-GB" sz="2400" kern="100" dirty="0">
                <a:effectLst/>
                <a:latin typeface="+mj-lt"/>
                <a:ea typeface="Aptos" panose="020B0004020202020204" pitchFamily="34" charset="0"/>
                <a:cs typeface="Times New Roman" panose="02020603050405020304" pitchFamily="18" charset="0"/>
              </a:rPr>
              <a:t>Ensures consistent national recording of SUI, vaginal prolapse and rectal prolapse surgery</a:t>
            </a:r>
          </a:p>
          <a:p>
            <a:pPr marL="342900" lvl="0" indent="-342900">
              <a:lnSpc>
                <a:spcPct val="115000"/>
              </a:lnSpc>
              <a:spcAft>
                <a:spcPts val="800"/>
              </a:spcAft>
              <a:buFont typeface="Arial" panose="020B0604020202020204" pitchFamily="34" charset="0"/>
              <a:buChar char="•"/>
              <a:tabLst>
                <a:tab pos="457200" algn="l"/>
              </a:tabLst>
            </a:pPr>
            <a:r>
              <a:rPr lang="en-GB" sz="2400" kern="100" dirty="0">
                <a:effectLst/>
                <a:latin typeface="+mj-lt"/>
                <a:ea typeface="Aptos" panose="020B0004020202020204" pitchFamily="34" charset="0"/>
                <a:cs typeface="Times New Roman" panose="02020603050405020304" pitchFamily="18" charset="0"/>
              </a:rPr>
              <a:t>Support patient safety, service evaluation and quality assurance</a:t>
            </a:r>
          </a:p>
          <a:p>
            <a:pPr marL="342900" lvl="0" indent="-342900">
              <a:lnSpc>
                <a:spcPct val="115000"/>
              </a:lnSpc>
              <a:spcAft>
                <a:spcPts val="800"/>
              </a:spcAft>
              <a:buFont typeface="Arial" panose="020B0604020202020204" pitchFamily="34" charset="0"/>
              <a:buChar char="•"/>
              <a:tabLst>
                <a:tab pos="457200" algn="l"/>
              </a:tabLst>
            </a:pPr>
            <a:r>
              <a:rPr lang="en-GB" sz="2400" kern="100" dirty="0">
                <a:effectLst/>
                <a:latin typeface="+mj-lt"/>
                <a:ea typeface="Aptos" panose="020B0004020202020204" pitchFamily="34" charset="0"/>
                <a:cs typeface="Times New Roman" panose="02020603050405020304" pitchFamily="18" charset="0"/>
              </a:rPr>
              <a:t>Registry data may feed systems such as NCIP and Model Health System</a:t>
            </a:r>
          </a:p>
        </p:txBody>
      </p:sp>
      <p:sp>
        <p:nvSpPr>
          <p:cNvPr id="8" name="TextBox 7">
            <a:extLst>
              <a:ext uri="{FF2B5EF4-FFF2-40B4-BE49-F238E27FC236}">
                <a16:creationId xmlns:a16="http://schemas.microsoft.com/office/drawing/2014/main" id="{3CCC68A0-5308-407C-4AB3-2FC18CFBCE24}"/>
              </a:ext>
            </a:extLst>
          </p:cNvPr>
          <p:cNvSpPr txBox="1"/>
          <p:nvPr/>
        </p:nvSpPr>
        <p:spPr>
          <a:xfrm>
            <a:off x="1453020" y="4661613"/>
            <a:ext cx="10233764" cy="1569660"/>
          </a:xfrm>
          <a:prstGeom prst="rect">
            <a:avLst/>
          </a:prstGeom>
          <a:noFill/>
        </p:spPr>
        <p:txBody>
          <a:bodyPr wrap="square">
            <a:spAutoFit/>
          </a:bodyPr>
          <a:lstStyle/>
          <a:p>
            <a:pPr>
              <a:lnSpc>
                <a:spcPct val="100000"/>
              </a:lnSpc>
              <a:spcAft>
                <a:spcPts val="1200"/>
              </a:spcAft>
              <a:buClr>
                <a:schemeClr val="accent6"/>
              </a:buClr>
            </a:pPr>
            <a:r>
              <a:rPr lang="en-GB" sz="2400" b="1" dirty="0"/>
              <a:t>POPSUI Registry compliance will evidence the patient‑safety criteria outlined in the update on the Cumberlege Report, which must be met before mesh procedures for stress urinary incontinence can be considered</a:t>
            </a:r>
          </a:p>
        </p:txBody>
      </p:sp>
      <p:pic>
        <p:nvPicPr>
          <p:cNvPr id="12" name="Graphic 11" descr="Comment Important with solid fill">
            <a:extLst>
              <a:ext uri="{FF2B5EF4-FFF2-40B4-BE49-F238E27FC236}">
                <a16:creationId xmlns:a16="http://schemas.microsoft.com/office/drawing/2014/main" id="{46D547CF-B84C-D1C3-5089-67435D549E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354" y="4609590"/>
            <a:ext cx="914400" cy="914400"/>
          </a:xfrm>
          <a:prstGeom prst="rect">
            <a:avLst/>
          </a:prstGeom>
        </p:spPr>
      </p:pic>
    </p:spTree>
    <p:extLst>
      <p:ext uri="{BB962C8B-B14F-4D97-AF65-F5344CB8AC3E}">
        <p14:creationId xmlns:p14="http://schemas.microsoft.com/office/powerpoint/2010/main" val="24167060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4406A-C7D8-7558-5B1D-D7BBA0B3D273}"/>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D9104B8A-4F18-5F74-49C9-78B24A3F9ACD}"/>
              </a:ext>
            </a:extLst>
          </p:cNvPr>
          <p:cNvSpPr>
            <a:spLocks noGrp="1"/>
          </p:cNvSpPr>
          <p:nvPr>
            <p:ph type="title"/>
          </p:nvPr>
        </p:nvSpPr>
        <p:spPr>
          <a:xfrm>
            <a:off x="432000" y="432000"/>
            <a:ext cx="11404154" cy="865186"/>
          </a:xfrm>
        </p:spPr>
        <p:txBody>
          <a:bodyPr/>
          <a:lstStyle/>
          <a:p>
            <a:r>
              <a:rPr lang="en-GB"/>
              <a:t>The Mandate for the POPSUI Registry</a:t>
            </a:r>
            <a:endParaRPr lang="en-GB" spc="-40"/>
          </a:p>
        </p:txBody>
      </p:sp>
      <p:sp>
        <p:nvSpPr>
          <p:cNvPr id="6" name="Text Placeholder 5">
            <a:extLst>
              <a:ext uri="{FF2B5EF4-FFF2-40B4-BE49-F238E27FC236}">
                <a16:creationId xmlns:a16="http://schemas.microsoft.com/office/drawing/2014/main" id="{19D11F8C-5C95-B791-4610-0B00EA0798AA}"/>
              </a:ext>
            </a:extLst>
          </p:cNvPr>
          <p:cNvSpPr>
            <a:spLocks noGrp="1"/>
          </p:cNvSpPr>
          <p:nvPr>
            <p:ph type="body" sz="quarter" idx="13"/>
          </p:nvPr>
        </p:nvSpPr>
        <p:spPr>
          <a:xfrm>
            <a:off x="8126051" y="1559943"/>
            <a:ext cx="3548205" cy="3074689"/>
          </a:xfrm>
        </p:spPr>
        <p:txBody>
          <a:bodyPr/>
          <a:lstStyle/>
          <a:p>
            <a:pPr>
              <a:lnSpc>
                <a:spcPct val="100000"/>
              </a:lnSpc>
              <a:spcAft>
                <a:spcPts val="1200"/>
              </a:spcAft>
              <a:buClr>
                <a:schemeClr val="accent6"/>
              </a:buClr>
            </a:pPr>
            <a:r>
              <a:rPr lang="en-GB" dirty="0">
                <a:solidFill>
                  <a:schemeClr val="tx1"/>
                </a:solidFill>
              </a:rPr>
              <a:t>Due to the political sensitivity of this issue, surgeons performing procedures covered by POPSUI, who are not entering the required data, may be asked to cease this activity.</a:t>
            </a:r>
            <a:endParaRPr lang="en-GB" sz="2400" dirty="0">
              <a:solidFill>
                <a:schemeClr val="tx1"/>
              </a:solidFill>
            </a:endParaRPr>
          </a:p>
        </p:txBody>
      </p:sp>
      <p:sp>
        <p:nvSpPr>
          <p:cNvPr id="7" name="Content Placeholder 4">
            <a:extLst>
              <a:ext uri="{FF2B5EF4-FFF2-40B4-BE49-F238E27FC236}">
                <a16:creationId xmlns:a16="http://schemas.microsoft.com/office/drawing/2014/main" id="{B8B68C05-B44E-271A-1836-50A77F33E552}"/>
              </a:ext>
            </a:extLst>
          </p:cNvPr>
          <p:cNvSpPr>
            <a:spLocks noGrp="1"/>
          </p:cNvSpPr>
          <p:nvPr>
            <p:ph idx="1"/>
          </p:nvPr>
        </p:nvSpPr>
        <p:spPr>
          <a:xfrm>
            <a:off x="224317" y="1645342"/>
            <a:ext cx="6727628" cy="4655250"/>
          </a:xfrm>
        </p:spPr>
        <p:txBody>
          <a:bodyPr>
            <a:normAutofit fontScale="92500"/>
          </a:bodyPr>
          <a:lstStyle/>
          <a:p>
            <a:pPr marL="342900" indent="-342900">
              <a:spcAft>
                <a:spcPts val="1200"/>
              </a:spcAft>
              <a:buClr>
                <a:schemeClr val="accent6"/>
              </a:buClr>
              <a:buFont typeface="Arial" panose="020B0604020202020204" pitchFamily="34" charset="0"/>
              <a:buChar char="•"/>
            </a:pPr>
            <a:r>
              <a:rPr lang="en-GB" sz="2400" dirty="0"/>
              <a:t>The request for data is issued under Directions from the Secretary of State and is therefore </a:t>
            </a:r>
            <a:r>
              <a:rPr lang="en-GB" sz="2400" b="1" dirty="0"/>
              <a:t>mandatory</a:t>
            </a:r>
          </a:p>
          <a:p>
            <a:pPr marL="342900" indent="-342900">
              <a:lnSpc>
                <a:spcPct val="100000"/>
              </a:lnSpc>
              <a:spcAft>
                <a:spcPts val="1200"/>
              </a:spcAft>
              <a:buClr>
                <a:schemeClr val="accent6"/>
              </a:buClr>
              <a:buFont typeface="Arial" panose="020B0604020202020204" pitchFamily="34" charset="0"/>
              <a:buChar char="•"/>
            </a:pPr>
            <a:r>
              <a:rPr lang="en-GB" sz="2400" dirty="0">
                <a:solidFill>
                  <a:schemeClr val="tx1"/>
                </a:solidFill>
              </a:rPr>
              <a:t>Regular Audit of POPSUI registry entries vs HES data will take place to review compliance.</a:t>
            </a:r>
          </a:p>
          <a:p>
            <a:pPr marL="342900" indent="-342900">
              <a:lnSpc>
                <a:spcPct val="100000"/>
              </a:lnSpc>
              <a:spcAft>
                <a:spcPts val="1200"/>
              </a:spcAft>
              <a:buClr>
                <a:schemeClr val="accent6"/>
              </a:buClr>
              <a:buFont typeface="Arial" panose="020B0604020202020204" pitchFamily="34" charset="0"/>
              <a:buChar char="•"/>
            </a:pPr>
            <a:r>
              <a:rPr lang="en-GB" sz="2400" dirty="0"/>
              <a:t>Expectation is that </a:t>
            </a:r>
            <a:r>
              <a:rPr lang="en-GB" sz="2400" b="1" dirty="0"/>
              <a:t>ALL</a:t>
            </a:r>
            <a:r>
              <a:rPr lang="en-GB" sz="2400" dirty="0"/>
              <a:t> required Clinicians and Admin staff will be onboarded onto the system.</a:t>
            </a:r>
          </a:p>
          <a:p>
            <a:pPr marL="342900" indent="-342900">
              <a:lnSpc>
                <a:spcPct val="100000"/>
              </a:lnSpc>
              <a:spcAft>
                <a:spcPts val="1200"/>
              </a:spcAft>
              <a:buClr>
                <a:schemeClr val="accent6"/>
              </a:buClr>
              <a:buFont typeface="Arial" panose="020B0604020202020204" pitchFamily="34" charset="0"/>
              <a:buChar char="•"/>
            </a:pPr>
            <a:r>
              <a:rPr lang="en-GB" sz="2400" dirty="0"/>
              <a:t>The legal requirement is to record what you do.</a:t>
            </a:r>
          </a:p>
          <a:p>
            <a:pPr marL="342900" indent="-342900">
              <a:lnSpc>
                <a:spcPct val="100000"/>
              </a:lnSpc>
              <a:spcAft>
                <a:spcPts val="1200"/>
              </a:spcAft>
              <a:buClr>
                <a:schemeClr val="accent6"/>
              </a:buClr>
              <a:buFont typeface="Arial" panose="020B0604020202020204" pitchFamily="34" charset="0"/>
              <a:buChar char="•"/>
            </a:pPr>
            <a:r>
              <a:rPr lang="en-GB" sz="2400" dirty="0"/>
              <a:t>POPSUI Registry and BSUG database serve different functions, and submission to POPSUI is legally required. Please contact BSUG directly with any questions about BSUG use or accreditation.</a:t>
            </a:r>
          </a:p>
        </p:txBody>
      </p:sp>
      <p:pic>
        <p:nvPicPr>
          <p:cNvPr id="2" name="Graphic 1" descr="Comment Important with solid fill">
            <a:extLst>
              <a:ext uri="{FF2B5EF4-FFF2-40B4-BE49-F238E27FC236}">
                <a16:creationId xmlns:a16="http://schemas.microsoft.com/office/drawing/2014/main" id="{7BA8FE32-EB19-3E23-90CB-B2E8C5FAB9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73865" y="1465558"/>
            <a:ext cx="914400" cy="914400"/>
          </a:xfrm>
          <a:prstGeom prst="rect">
            <a:avLst/>
          </a:prstGeom>
        </p:spPr>
      </p:pic>
    </p:spTree>
    <p:extLst>
      <p:ext uri="{BB962C8B-B14F-4D97-AF65-F5344CB8AC3E}">
        <p14:creationId xmlns:p14="http://schemas.microsoft.com/office/powerpoint/2010/main" val="162194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B551E-8291-7785-050D-852F70C5B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4A9AB0-1FD2-5F14-0354-8D97484EF545}"/>
              </a:ext>
            </a:extLst>
          </p:cNvPr>
          <p:cNvSpPr>
            <a:spLocks noGrp="1"/>
          </p:cNvSpPr>
          <p:nvPr>
            <p:ph type="title"/>
          </p:nvPr>
        </p:nvSpPr>
        <p:spPr>
          <a:xfrm>
            <a:off x="747468" y="2165645"/>
            <a:ext cx="6087672" cy="1325563"/>
          </a:xfrm>
        </p:spPr>
        <p:txBody>
          <a:bodyPr/>
          <a:lstStyle/>
          <a:p>
            <a:r>
              <a:rPr lang="en-GB" sz="5400"/>
              <a:t>Who is Involved in POPSUI?</a:t>
            </a:r>
          </a:p>
        </p:txBody>
      </p:sp>
      <p:pic>
        <p:nvPicPr>
          <p:cNvPr id="5" name="Picture 4" descr="A close-up of a logo&#10;&#10;AI-generated content may be incorrect.">
            <a:extLst>
              <a:ext uri="{FF2B5EF4-FFF2-40B4-BE49-F238E27FC236}">
                <a16:creationId xmlns:a16="http://schemas.microsoft.com/office/drawing/2014/main" id="{6E2F50E5-56D0-1E92-FAA6-31E0324E1D98}"/>
              </a:ext>
            </a:extLst>
          </p:cNvPr>
          <p:cNvPicPr>
            <a:picLocks noChangeAspect="1"/>
          </p:cNvPicPr>
          <p:nvPr/>
        </p:nvPicPr>
        <p:blipFill>
          <a:blip r:embed="rId2"/>
          <a:srcRect l="10712" t="24711" r="3955" b="27289"/>
          <a:stretch>
            <a:fillRect/>
          </a:stretch>
        </p:blipFill>
        <p:spPr>
          <a:xfrm>
            <a:off x="158496" y="146304"/>
            <a:ext cx="2145792" cy="1207008"/>
          </a:xfrm>
          <a:prstGeom prst="rect">
            <a:avLst/>
          </a:prstGeom>
        </p:spPr>
      </p:pic>
    </p:spTree>
    <p:extLst>
      <p:ext uri="{BB962C8B-B14F-4D97-AF65-F5344CB8AC3E}">
        <p14:creationId xmlns:p14="http://schemas.microsoft.com/office/powerpoint/2010/main" val="33078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pc="-40" dirty="0"/>
              <a:t>POPSUI Registry Roll Out - Providers and Staff</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531390"/>
            <a:ext cx="11088000" cy="4744149"/>
          </a:xfrm>
        </p:spPr>
        <p:txBody>
          <a:bodyPr>
            <a:normAutofit fontScale="85000" lnSpcReduction="20000"/>
          </a:bodyPr>
          <a:lstStyle/>
          <a:p>
            <a:pPr>
              <a:lnSpc>
                <a:spcPct val="100000"/>
              </a:lnSpc>
              <a:spcAft>
                <a:spcPts val="1200"/>
              </a:spcAft>
              <a:buClr>
                <a:schemeClr val="accent6"/>
              </a:buClr>
            </a:pPr>
            <a:r>
              <a:rPr lang="en-GB" sz="2400" b="1" dirty="0"/>
              <a:t>Phase 1a (March 2026): </a:t>
            </a:r>
            <a:r>
              <a:rPr lang="en-GB" sz="2400" dirty="0"/>
              <a:t>Mesh centres, urogynaecology, urology. Initial roll out will be to providers who have been identified as key sites (next slide)</a:t>
            </a:r>
          </a:p>
          <a:p>
            <a:pPr>
              <a:lnSpc>
                <a:spcPct val="100000"/>
              </a:lnSpc>
              <a:spcAft>
                <a:spcPts val="1200"/>
              </a:spcAft>
              <a:buClr>
                <a:schemeClr val="accent6"/>
              </a:buClr>
            </a:pPr>
            <a:r>
              <a:rPr lang="en-GB" sz="2400" b="1" dirty="0"/>
              <a:t>Phase 1b (TBC): </a:t>
            </a:r>
            <a:r>
              <a:rPr lang="en-GB" sz="2400" dirty="0"/>
              <a:t>Colorectal pelvic floor centres</a:t>
            </a:r>
          </a:p>
          <a:p>
            <a:pPr>
              <a:lnSpc>
                <a:spcPct val="100000"/>
              </a:lnSpc>
              <a:spcAft>
                <a:spcPts val="1200"/>
              </a:spcAft>
              <a:buClr>
                <a:schemeClr val="accent6"/>
              </a:buClr>
            </a:pPr>
            <a:r>
              <a:rPr lang="en-GB" sz="2400" b="1" dirty="0"/>
              <a:t>Phase 1c (TBC): </a:t>
            </a:r>
            <a:r>
              <a:rPr lang="en-GB" sz="2400" dirty="0"/>
              <a:t>Mesh removal</a:t>
            </a:r>
          </a:p>
          <a:p>
            <a:pPr>
              <a:spcAft>
                <a:spcPts val="1200"/>
              </a:spcAft>
              <a:buClr>
                <a:schemeClr val="accent6"/>
              </a:buClr>
            </a:pPr>
            <a:r>
              <a:rPr lang="en-GB" sz="2400" b="1" dirty="0"/>
              <a:t>Phase 2 (TBC): </a:t>
            </a:r>
            <a:r>
              <a:rPr lang="en-GB" sz="2400" dirty="0"/>
              <a:t>Further role out will be to </a:t>
            </a:r>
            <a:r>
              <a:rPr lang="en-GB" sz="2400" b="1" dirty="0"/>
              <a:t>all </a:t>
            </a:r>
            <a:r>
              <a:rPr lang="en-GB" sz="2400" dirty="0"/>
              <a:t>remaining sites. All providers delivering included procedures must participate.</a:t>
            </a:r>
          </a:p>
          <a:p>
            <a:pPr>
              <a:spcAft>
                <a:spcPts val="1200"/>
              </a:spcAft>
              <a:buClr>
                <a:schemeClr val="accent6"/>
              </a:buClr>
            </a:pPr>
            <a:r>
              <a:rPr lang="en-GB" sz="2400" b="1" dirty="0"/>
              <a:t>Staff Groups Involved</a:t>
            </a:r>
          </a:p>
          <a:p>
            <a:pPr marL="342900" indent="-342900">
              <a:spcAft>
                <a:spcPts val="1200"/>
              </a:spcAft>
              <a:buClr>
                <a:schemeClr val="accent6"/>
              </a:buClr>
              <a:buFont typeface="Arial" panose="020B0604020202020204" pitchFamily="34" charset="0"/>
              <a:buChar char="•"/>
            </a:pPr>
            <a:r>
              <a:rPr lang="en-GB" sz="2400" dirty="0"/>
              <a:t>Urogynaecology</a:t>
            </a:r>
          </a:p>
          <a:p>
            <a:pPr marL="342900" indent="-342900">
              <a:spcAft>
                <a:spcPts val="1200"/>
              </a:spcAft>
              <a:buClr>
                <a:schemeClr val="accent6"/>
              </a:buClr>
              <a:buFont typeface="Arial" panose="020B0604020202020204" pitchFamily="34" charset="0"/>
              <a:buChar char="•"/>
            </a:pPr>
            <a:r>
              <a:rPr lang="en-GB" sz="2400" dirty="0"/>
              <a:t>Urology</a:t>
            </a:r>
          </a:p>
          <a:p>
            <a:pPr marL="342900" indent="-342900">
              <a:spcAft>
                <a:spcPts val="1200"/>
              </a:spcAft>
              <a:buClr>
                <a:schemeClr val="accent6"/>
              </a:buClr>
              <a:buFont typeface="Arial" panose="020B0604020202020204" pitchFamily="34" charset="0"/>
              <a:buChar char="•"/>
            </a:pPr>
            <a:r>
              <a:rPr lang="en-GB" sz="2400" dirty="0"/>
              <a:t>Colorectal</a:t>
            </a:r>
          </a:p>
          <a:p>
            <a:pPr marL="342900" indent="-342900">
              <a:spcAft>
                <a:spcPts val="1200"/>
              </a:spcAft>
              <a:buClr>
                <a:schemeClr val="accent6"/>
              </a:buClr>
              <a:buFont typeface="Arial" panose="020B0604020202020204" pitchFamily="34" charset="0"/>
              <a:buChar char="•"/>
            </a:pPr>
            <a:r>
              <a:rPr lang="en-GB" sz="2400" dirty="0"/>
              <a:t>Admin teams</a:t>
            </a:r>
          </a:p>
          <a:p>
            <a:pPr marL="342900" indent="-342900">
              <a:spcAft>
                <a:spcPts val="1200"/>
              </a:spcAft>
              <a:buClr>
                <a:schemeClr val="accent6"/>
              </a:buClr>
              <a:buFont typeface="Arial" panose="020B0604020202020204" pitchFamily="34" charset="0"/>
              <a:buChar char="•"/>
            </a:pPr>
            <a:r>
              <a:rPr lang="en-GB" sz="2400" dirty="0"/>
              <a:t>Data leads</a:t>
            </a:r>
          </a:p>
          <a:p>
            <a:pPr marL="342900" indent="-342900">
              <a:spcAft>
                <a:spcPts val="1200"/>
              </a:spcAft>
              <a:buClr>
                <a:schemeClr val="accent6"/>
              </a:buClr>
              <a:buFont typeface="Arial" panose="020B0604020202020204" pitchFamily="34" charset="0"/>
              <a:buChar char="•"/>
            </a:pPr>
            <a:r>
              <a:rPr lang="en-GB" sz="2400" dirty="0"/>
              <a:t>Trust governance and quality teams</a:t>
            </a:r>
          </a:p>
        </p:txBody>
      </p:sp>
      <p:pic>
        <p:nvPicPr>
          <p:cNvPr id="1026" name="Picture 2" descr="Working together as a coordinated and committed multidisciplinary team Portrait of a group of medical practitioners standing together in a hospital multidisciplinary team stock pictures, royalty-free photos &amp; images">
            <a:extLst>
              <a:ext uri="{FF2B5EF4-FFF2-40B4-BE49-F238E27FC236}">
                <a16:creationId xmlns:a16="http://schemas.microsoft.com/office/drawing/2014/main" id="{770E8752-816C-1A79-0EBF-8B15314FA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291" y="3428999"/>
            <a:ext cx="4269809" cy="284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1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38C8E-A994-1DB2-6BCD-19442CA60889}"/>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A9F3689B-7C97-584E-4111-14C5D0605EEC}"/>
              </a:ext>
            </a:extLst>
          </p:cNvPr>
          <p:cNvSpPr>
            <a:spLocks noGrp="1"/>
          </p:cNvSpPr>
          <p:nvPr>
            <p:ph type="title"/>
          </p:nvPr>
        </p:nvSpPr>
        <p:spPr>
          <a:xfrm>
            <a:off x="432000" y="-35836"/>
            <a:ext cx="11404154" cy="865186"/>
          </a:xfrm>
        </p:spPr>
        <p:txBody>
          <a:bodyPr/>
          <a:lstStyle/>
          <a:p>
            <a:r>
              <a:rPr lang="en-GB" spc="-40" dirty="0"/>
              <a:t>POPSUI Registry Roll Out - Phase 1 sites</a:t>
            </a:r>
          </a:p>
        </p:txBody>
      </p:sp>
      <p:graphicFrame>
        <p:nvGraphicFramePr>
          <p:cNvPr id="6" name="Content Placeholder 5">
            <a:extLst>
              <a:ext uri="{FF2B5EF4-FFF2-40B4-BE49-F238E27FC236}">
                <a16:creationId xmlns:a16="http://schemas.microsoft.com/office/drawing/2014/main" id="{7B648DCE-F105-BEB5-77FC-727DFE64AE23}"/>
              </a:ext>
            </a:extLst>
          </p:cNvPr>
          <p:cNvGraphicFramePr>
            <a:graphicFrameLocks noGrp="1"/>
          </p:cNvGraphicFramePr>
          <p:nvPr>
            <p:ph idx="1"/>
            <p:extLst>
              <p:ext uri="{D42A27DB-BD31-4B8C-83A1-F6EECF244321}">
                <p14:modId xmlns:p14="http://schemas.microsoft.com/office/powerpoint/2010/main" val="4119215620"/>
              </p:ext>
            </p:extLst>
          </p:nvPr>
        </p:nvGraphicFramePr>
        <p:xfrm>
          <a:off x="432000" y="584136"/>
          <a:ext cx="11404154" cy="6222168"/>
        </p:xfrm>
        <a:graphic>
          <a:graphicData uri="http://schemas.openxmlformats.org/drawingml/2006/table">
            <a:tbl>
              <a:tblPr>
                <a:tableStyleId>{C4B1156A-380E-4F78-BDF5-A606A8083BF9}</a:tableStyleId>
              </a:tblPr>
              <a:tblGrid>
                <a:gridCol w="259116">
                  <a:extLst>
                    <a:ext uri="{9D8B030D-6E8A-4147-A177-3AD203B41FA5}">
                      <a16:colId xmlns:a16="http://schemas.microsoft.com/office/drawing/2014/main" val="1138866401"/>
                    </a:ext>
                  </a:extLst>
                </a:gridCol>
                <a:gridCol w="4541284">
                  <a:extLst>
                    <a:ext uri="{9D8B030D-6E8A-4147-A177-3AD203B41FA5}">
                      <a16:colId xmlns:a16="http://schemas.microsoft.com/office/drawing/2014/main" val="1277159370"/>
                    </a:ext>
                  </a:extLst>
                </a:gridCol>
                <a:gridCol w="1701800">
                  <a:extLst>
                    <a:ext uri="{9D8B030D-6E8A-4147-A177-3AD203B41FA5}">
                      <a16:colId xmlns:a16="http://schemas.microsoft.com/office/drawing/2014/main" val="390874699"/>
                    </a:ext>
                  </a:extLst>
                </a:gridCol>
                <a:gridCol w="1778000">
                  <a:extLst>
                    <a:ext uri="{9D8B030D-6E8A-4147-A177-3AD203B41FA5}">
                      <a16:colId xmlns:a16="http://schemas.microsoft.com/office/drawing/2014/main" val="2304473"/>
                    </a:ext>
                  </a:extLst>
                </a:gridCol>
                <a:gridCol w="1574800">
                  <a:extLst>
                    <a:ext uri="{9D8B030D-6E8A-4147-A177-3AD203B41FA5}">
                      <a16:colId xmlns:a16="http://schemas.microsoft.com/office/drawing/2014/main" val="1842767948"/>
                    </a:ext>
                  </a:extLst>
                </a:gridCol>
                <a:gridCol w="1549154">
                  <a:extLst>
                    <a:ext uri="{9D8B030D-6E8A-4147-A177-3AD203B41FA5}">
                      <a16:colId xmlns:a16="http://schemas.microsoft.com/office/drawing/2014/main" val="2674139508"/>
                    </a:ext>
                  </a:extLst>
                </a:gridCol>
              </a:tblGrid>
              <a:tr h="141962">
                <a:tc>
                  <a:txBody>
                    <a:bodyPr/>
                    <a:lstStyle/>
                    <a:p>
                      <a:pPr algn="l" fontAlgn="t">
                        <a:buNone/>
                      </a:pPr>
                      <a:r>
                        <a:rPr lang="en-GB" sz="1200" b="1" u="none" strike="noStrike" dirty="0">
                          <a:solidFill>
                            <a:schemeClr val="tx1"/>
                          </a:solidFill>
                          <a:effectLst/>
                        </a:rPr>
                        <a:t>#</a:t>
                      </a:r>
                      <a:endParaRPr lang="en-GB" sz="1200" b="1" i="0" u="none" strike="noStrike" dirty="0">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b="1" u="none" strike="noStrike" dirty="0">
                          <a:solidFill>
                            <a:schemeClr val="tx1"/>
                          </a:solidFill>
                          <a:effectLst/>
                        </a:rPr>
                        <a:t>Trust</a:t>
                      </a:r>
                      <a:endParaRPr lang="en-GB" sz="1200" b="1" i="0" u="none" strike="noStrike" dirty="0">
                        <a:solidFill>
                          <a:schemeClr val="tx1"/>
                        </a:solidFill>
                        <a:effectLst/>
                        <a:latin typeface="Arial" panose="020B0604020202020204" pitchFamily="34" charset="0"/>
                      </a:endParaRPr>
                    </a:p>
                  </a:txBody>
                  <a:tcPr marL="1976" marR="1976" marT="1976" marB="0"/>
                </a:tc>
                <a:tc>
                  <a:txBody>
                    <a:bodyPr/>
                    <a:lstStyle/>
                    <a:p>
                      <a:pPr algn="l" fontAlgn="t">
                        <a:buNone/>
                      </a:pPr>
                      <a:r>
                        <a:rPr lang="en-GB" sz="1000" b="1" u="none" strike="noStrike" dirty="0">
                          <a:solidFill>
                            <a:schemeClr val="tx1"/>
                          </a:solidFill>
                          <a:effectLst/>
                        </a:rPr>
                        <a:t>Mesh Centres</a:t>
                      </a:r>
                      <a:endParaRPr lang="en-GB" sz="1000" b="1" i="0" u="none" strike="noStrike" dirty="0">
                        <a:solidFill>
                          <a:schemeClr val="tx1"/>
                        </a:solidFill>
                        <a:effectLst/>
                        <a:latin typeface="Arial" panose="020B0604020202020204" pitchFamily="34" charset="0"/>
                      </a:endParaRPr>
                    </a:p>
                  </a:txBody>
                  <a:tcPr marL="1976" marR="1976" marT="1976" marB="0"/>
                </a:tc>
                <a:tc>
                  <a:txBody>
                    <a:bodyPr/>
                    <a:lstStyle/>
                    <a:p>
                      <a:pPr algn="l" fontAlgn="t">
                        <a:buNone/>
                      </a:pPr>
                      <a:r>
                        <a:rPr lang="en-GB" sz="1000" b="1" u="none" strike="noStrike" dirty="0">
                          <a:solidFill>
                            <a:schemeClr val="tx1"/>
                          </a:solidFill>
                          <a:effectLst/>
                        </a:rPr>
                        <a:t>Urogynaecology Subspecialty Training (SST)</a:t>
                      </a:r>
                      <a:endParaRPr lang="en-GB" sz="1000" b="1" i="0" u="none" strike="noStrike" dirty="0">
                        <a:solidFill>
                          <a:schemeClr val="tx1"/>
                        </a:solidFill>
                        <a:effectLst/>
                        <a:latin typeface="Arial" panose="020B0604020202020204" pitchFamily="34" charset="0"/>
                      </a:endParaRPr>
                    </a:p>
                  </a:txBody>
                  <a:tcPr marL="1976" marR="1976" marT="1976" marB="0"/>
                </a:tc>
                <a:tc>
                  <a:txBody>
                    <a:bodyPr/>
                    <a:lstStyle/>
                    <a:p>
                      <a:pPr algn="l" fontAlgn="t">
                        <a:buNone/>
                      </a:pPr>
                      <a:r>
                        <a:rPr lang="en-GB" sz="1000" b="1" u="none" strike="noStrike" dirty="0">
                          <a:solidFill>
                            <a:schemeClr val="tx1"/>
                          </a:solidFill>
                          <a:effectLst/>
                        </a:rPr>
                        <a:t>Colorectal Pelvic Floor Centres</a:t>
                      </a:r>
                      <a:endParaRPr lang="en-GB" sz="1000" b="1" i="0" u="none" strike="noStrike" dirty="0">
                        <a:solidFill>
                          <a:schemeClr val="tx1"/>
                        </a:solidFill>
                        <a:effectLst/>
                        <a:latin typeface="Arial" panose="020B0604020202020204" pitchFamily="34" charset="0"/>
                      </a:endParaRPr>
                    </a:p>
                  </a:txBody>
                  <a:tcPr marL="1976" marR="1976" marT="1976" marB="0"/>
                </a:tc>
                <a:tc>
                  <a:txBody>
                    <a:bodyPr/>
                    <a:lstStyle/>
                    <a:p>
                      <a:pPr algn="l" fontAlgn="t">
                        <a:buNone/>
                      </a:pPr>
                      <a:r>
                        <a:rPr lang="en-GB" sz="1000" b="1" u="none" strike="noStrike" dirty="0">
                          <a:solidFill>
                            <a:schemeClr val="tx1"/>
                          </a:solidFill>
                          <a:effectLst/>
                        </a:rPr>
                        <a:t>Urology Subspecialty Training (SST)</a:t>
                      </a:r>
                      <a:endParaRPr lang="en-GB" sz="1000" b="1"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1978856929"/>
                  </a:ext>
                </a:extLst>
              </a:tr>
              <a:tr h="141962">
                <a:tc>
                  <a:txBody>
                    <a:bodyPr/>
                    <a:lstStyle/>
                    <a:p>
                      <a:pPr algn="l" fontAlgn="t">
                        <a:buNone/>
                      </a:pPr>
                      <a:r>
                        <a:rPr lang="en-GB" sz="1200" u="none" strike="noStrike">
                          <a:solidFill>
                            <a:schemeClr val="tx1"/>
                          </a:solidFill>
                          <a:effectLst/>
                        </a:rPr>
                        <a:t>1</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Barts Health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1746091134"/>
                  </a:ext>
                </a:extLst>
              </a:tr>
              <a:tr h="141962">
                <a:tc>
                  <a:txBody>
                    <a:bodyPr/>
                    <a:lstStyle/>
                    <a:p>
                      <a:pPr algn="l" fontAlgn="t">
                        <a:buNone/>
                      </a:pPr>
                      <a:r>
                        <a:rPr lang="en-GB" sz="1200" u="none" strike="noStrike">
                          <a:solidFill>
                            <a:schemeClr val="tx1"/>
                          </a:solidFill>
                          <a:effectLst/>
                        </a:rPr>
                        <a:t>2</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Birmingham Women’s and Children’s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1101631663"/>
                  </a:ext>
                </a:extLst>
              </a:tr>
              <a:tr h="141962">
                <a:tc>
                  <a:txBody>
                    <a:bodyPr/>
                    <a:lstStyle/>
                    <a:p>
                      <a:pPr algn="l" fontAlgn="t">
                        <a:buNone/>
                      </a:pPr>
                      <a:r>
                        <a:rPr lang="en-GB" sz="1200" u="none" strike="noStrike">
                          <a:solidFill>
                            <a:schemeClr val="tx1"/>
                          </a:solidFill>
                          <a:effectLst/>
                        </a:rPr>
                        <a:t>3</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Cambridge University Hospitals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81499530"/>
                  </a:ext>
                </a:extLst>
              </a:tr>
              <a:tr h="141962">
                <a:tc>
                  <a:txBody>
                    <a:bodyPr/>
                    <a:lstStyle/>
                    <a:p>
                      <a:pPr algn="l" fontAlgn="t">
                        <a:buNone/>
                      </a:pPr>
                      <a:r>
                        <a:rPr lang="en-GB" sz="1200" u="none" strike="noStrike">
                          <a:solidFill>
                            <a:schemeClr val="tx1"/>
                          </a:solidFill>
                          <a:effectLst/>
                        </a:rPr>
                        <a:t>4</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East Sussex Healthcare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1619779981"/>
                  </a:ext>
                </a:extLst>
              </a:tr>
              <a:tr h="141962">
                <a:tc>
                  <a:txBody>
                    <a:bodyPr/>
                    <a:lstStyle/>
                    <a:p>
                      <a:pPr algn="l" fontAlgn="t">
                        <a:buNone/>
                      </a:pPr>
                      <a:r>
                        <a:rPr lang="en-GB" sz="1200" u="none" strike="noStrike">
                          <a:solidFill>
                            <a:schemeClr val="tx1"/>
                          </a:solidFill>
                          <a:effectLst/>
                        </a:rPr>
                        <a:t>5</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Epsom and St Helier University Hospitals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dirty="0">
                          <a:solidFill>
                            <a:schemeClr val="tx1"/>
                          </a:solidFill>
                          <a:effectLst/>
                        </a:rPr>
                        <a:t>X</a:t>
                      </a: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441818388"/>
                  </a:ext>
                </a:extLst>
              </a:tr>
              <a:tr h="141962">
                <a:tc>
                  <a:txBody>
                    <a:bodyPr/>
                    <a:lstStyle/>
                    <a:p>
                      <a:pPr algn="l" fontAlgn="t">
                        <a:buNone/>
                      </a:pPr>
                      <a:r>
                        <a:rPr lang="en-GB" sz="1200" u="none" strike="noStrike">
                          <a:solidFill>
                            <a:schemeClr val="tx1"/>
                          </a:solidFill>
                          <a:effectLst/>
                        </a:rPr>
                        <a:t>6</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Gloucestershire Hospitals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26320873"/>
                  </a:ext>
                </a:extLst>
              </a:tr>
              <a:tr h="141962">
                <a:tc>
                  <a:txBody>
                    <a:bodyPr/>
                    <a:lstStyle/>
                    <a:p>
                      <a:pPr algn="l" fontAlgn="t">
                        <a:buNone/>
                      </a:pPr>
                      <a:r>
                        <a:rPr lang="en-GB" sz="1200" u="none" strike="noStrike">
                          <a:solidFill>
                            <a:schemeClr val="tx1"/>
                          </a:solidFill>
                          <a:effectLst/>
                        </a:rPr>
                        <a:t>7</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Guy’s and St Thomas’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dirty="0">
                          <a:solidFill>
                            <a:schemeClr val="tx1"/>
                          </a:solidFill>
                          <a:effectLst/>
                        </a:rPr>
                        <a:t>X</a:t>
                      </a: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722605229"/>
                  </a:ext>
                </a:extLst>
              </a:tr>
              <a:tr h="141962">
                <a:tc>
                  <a:txBody>
                    <a:bodyPr/>
                    <a:lstStyle/>
                    <a:p>
                      <a:pPr algn="l" fontAlgn="t">
                        <a:buNone/>
                      </a:pPr>
                      <a:r>
                        <a:rPr lang="en-GB" sz="1200" u="none" strike="noStrike">
                          <a:solidFill>
                            <a:schemeClr val="tx1"/>
                          </a:solidFill>
                          <a:effectLst/>
                        </a:rPr>
                        <a:t>8</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Hull University Teaching Hospitals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1812303006"/>
                  </a:ext>
                </a:extLst>
              </a:tr>
              <a:tr h="141962">
                <a:tc>
                  <a:txBody>
                    <a:bodyPr/>
                    <a:lstStyle/>
                    <a:p>
                      <a:pPr algn="l" fontAlgn="t">
                        <a:buNone/>
                      </a:pPr>
                      <a:r>
                        <a:rPr lang="en-GB" sz="1200" u="none" strike="noStrike">
                          <a:solidFill>
                            <a:schemeClr val="tx1"/>
                          </a:solidFill>
                          <a:effectLst/>
                        </a:rPr>
                        <a:t>9</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Imperial College Healthcare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1907158868"/>
                  </a:ext>
                </a:extLst>
              </a:tr>
              <a:tr h="141962">
                <a:tc>
                  <a:txBody>
                    <a:bodyPr/>
                    <a:lstStyle/>
                    <a:p>
                      <a:pPr algn="l" fontAlgn="t">
                        <a:buNone/>
                      </a:pPr>
                      <a:r>
                        <a:rPr lang="en-GB" sz="1200" u="none" strike="noStrike">
                          <a:solidFill>
                            <a:schemeClr val="tx1"/>
                          </a:solidFill>
                          <a:effectLst/>
                        </a:rPr>
                        <a:t>10</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King’s College Hospital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992876444"/>
                  </a:ext>
                </a:extLst>
              </a:tr>
              <a:tr h="141962">
                <a:tc>
                  <a:txBody>
                    <a:bodyPr/>
                    <a:lstStyle/>
                    <a:p>
                      <a:pPr algn="l" fontAlgn="t">
                        <a:buNone/>
                      </a:pPr>
                      <a:r>
                        <a:rPr lang="en-GB" sz="1200" u="none" strike="noStrike">
                          <a:solidFill>
                            <a:schemeClr val="tx1"/>
                          </a:solidFill>
                          <a:effectLst/>
                        </a:rPr>
                        <a:t>11</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Kingston Hospital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4105828084"/>
                  </a:ext>
                </a:extLst>
              </a:tr>
              <a:tr h="141962">
                <a:tc>
                  <a:txBody>
                    <a:bodyPr/>
                    <a:lstStyle/>
                    <a:p>
                      <a:pPr algn="l" fontAlgn="t">
                        <a:buNone/>
                      </a:pPr>
                      <a:r>
                        <a:rPr lang="en-GB" sz="1200" u="none" strike="noStrike">
                          <a:solidFill>
                            <a:schemeClr val="tx1"/>
                          </a:solidFill>
                          <a:effectLst/>
                        </a:rPr>
                        <a:t>12</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Leeds Teaching Hospitals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194177619"/>
                  </a:ext>
                </a:extLst>
              </a:tr>
              <a:tr h="141962">
                <a:tc>
                  <a:txBody>
                    <a:bodyPr/>
                    <a:lstStyle/>
                    <a:p>
                      <a:pPr algn="l" fontAlgn="t">
                        <a:buNone/>
                      </a:pPr>
                      <a:r>
                        <a:rPr lang="en-GB" sz="1200" u="none" strike="noStrike">
                          <a:solidFill>
                            <a:schemeClr val="tx1"/>
                          </a:solidFill>
                          <a:effectLst/>
                        </a:rPr>
                        <a:t>13</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Liverpool Women’s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789571791"/>
                  </a:ext>
                </a:extLst>
              </a:tr>
              <a:tr h="144203">
                <a:tc>
                  <a:txBody>
                    <a:bodyPr/>
                    <a:lstStyle/>
                    <a:p>
                      <a:pPr algn="l" fontAlgn="t">
                        <a:buNone/>
                      </a:pPr>
                      <a:r>
                        <a:rPr lang="en-GB" sz="1200" u="none" strike="noStrike">
                          <a:solidFill>
                            <a:schemeClr val="tx1"/>
                          </a:solidFill>
                          <a:effectLst/>
                        </a:rPr>
                        <a:t>14</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dirty="0">
                          <a:solidFill>
                            <a:schemeClr val="tx1"/>
                          </a:solidFill>
                          <a:effectLst/>
                        </a:rPr>
                        <a:t>London North West University Healthcare NHS Trust</a:t>
                      </a:r>
                      <a:endParaRPr lang="en-GB" sz="1200" b="0" i="0" u="none" strike="noStrike" dirty="0">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1933571179"/>
                  </a:ext>
                </a:extLst>
              </a:tr>
              <a:tr h="141962">
                <a:tc>
                  <a:txBody>
                    <a:bodyPr/>
                    <a:lstStyle/>
                    <a:p>
                      <a:pPr algn="l" fontAlgn="t">
                        <a:buNone/>
                      </a:pPr>
                      <a:r>
                        <a:rPr lang="en-GB" sz="1200" u="none" strike="noStrike">
                          <a:solidFill>
                            <a:schemeClr val="tx1"/>
                          </a:solidFill>
                          <a:effectLst/>
                        </a:rPr>
                        <a:t>15</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Manchester University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605617095"/>
                  </a:ext>
                </a:extLst>
              </a:tr>
              <a:tr h="141962">
                <a:tc>
                  <a:txBody>
                    <a:bodyPr/>
                    <a:lstStyle/>
                    <a:p>
                      <a:pPr algn="l" fontAlgn="t">
                        <a:buNone/>
                      </a:pPr>
                      <a:r>
                        <a:rPr lang="en-GB" sz="1200" u="none" strike="noStrike">
                          <a:solidFill>
                            <a:schemeClr val="tx1"/>
                          </a:solidFill>
                          <a:effectLst/>
                        </a:rPr>
                        <a:t>16</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Mid Yorkshire Teaching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4031672191"/>
                  </a:ext>
                </a:extLst>
              </a:tr>
              <a:tr h="141962">
                <a:tc>
                  <a:txBody>
                    <a:bodyPr/>
                    <a:lstStyle/>
                    <a:p>
                      <a:pPr algn="l" fontAlgn="t">
                        <a:buNone/>
                      </a:pPr>
                      <a:r>
                        <a:rPr lang="en-GB" sz="1200" u="none" strike="noStrike">
                          <a:solidFill>
                            <a:schemeClr val="tx1"/>
                          </a:solidFill>
                          <a:effectLst/>
                        </a:rPr>
                        <a:t>17</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Norfolk and Norwich University Hospitals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dirty="0">
                          <a:solidFill>
                            <a:schemeClr val="tx1"/>
                          </a:solidFill>
                          <a:effectLst/>
                        </a:rPr>
                        <a:t>X</a:t>
                      </a: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298735271"/>
                  </a:ext>
                </a:extLst>
              </a:tr>
              <a:tr h="141962">
                <a:tc>
                  <a:txBody>
                    <a:bodyPr/>
                    <a:lstStyle/>
                    <a:p>
                      <a:pPr algn="l" fontAlgn="t">
                        <a:buNone/>
                      </a:pPr>
                      <a:r>
                        <a:rPr lang="en-GB" sz="1200" u="none" strike="noStrike">
                          <a:solidFill>
                            <a:schemeClr val="tx1"/>
                          </a:solidFill>
                          <a:effectLst/>
                        </a:rPr>
                        <a:t>18</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North Bristol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440912310"/>
                  </a:ext>
                </a:extLst>
              </a:tr>
              <a:tr h="141962">
                <a:tc>
                  <a:txBody>
                    <a:bodyPr/>
                    <a:lstStyle/>
                    <a:p>
                      <a:pPr algn="l" fontAlgn="t">
                        <a:buNone/>
                      </a:pPr>
                      <a:r>
                        <a:rPr lang="en-GB" sz="1200" u="none" strike="noStrike">
                          <a:solidFill>
                            <a:schemeClr val="tx1"/>
                          </a:solidFill>
                          <a:effectLst/>
                        </a:rPr>
                        <a:t>19</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Nottingham University Hospitals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775889103"/>
                  </a:ext>
                </a:extLst>
              </a:tr>
              <a:tr h="141962">
                <a:tc>
                  <a:txBody>
                    <a:bodyPr/>
                    <a:lstStyle/>
                    <a:p>
                      <a:pPr algn="l" fontAlgn="t">
                        <a:buNone/>
                      </a:pPr>
                      <a:r>
                        <a:rPr lang="en-GB" sz="1200" u="none" strike="noStrike">
                          <a:solidFill>
                            <a:schemeClr val="tx1"/>
                          </a:solidFill>
                          <a:effectLst/>
                        </a:rPr>
                        <a:t>20</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Royal Berkshire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194447684"/>
                  </a:ext>
                </a:extLst>
              </a:tr>
              <a:tr h="141962">
                <a:tc>
                  <a:txBody>
                    <a:bodyPr/>
                    <a:lstStyle/>
                    <a:p>
                      <a:pPr algn="l" fontAlgn="t">
                        <a:buNone/>
                      </a:pPr>
                      <a:r>
                        <a:rPr lang="en-GB" sz="1200" u="none" strike="noStrike">
                          <a:solidFill>
                            <a:schemeClr val="tx1"/>
                          </a:solidFill>
                          <a:effectLst/>
                        </a:rPr>
                        <a:t>21</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Salisbury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dirty="0">
                          <a:solidFill>
                            <a:schemeClr val="tx1"/>
                          </a:solidFill>
                          <a:effectLst/>
                        </a:rPr>
                        <a:t>X</a:t>
                      </a: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40335703"/>
                  </a:ext>
                </a:extLst>
              </a:tr>
              <a:tr h="141962">
                <a:tc>
                  <a:txBody>
                    <a:bodyPr/>
                    <a:lstStyle/>
                    <a:p>
                      <a:pPr algn="l" fontAlgn="t">
                        <a:buNone/>
                      </a:pPr>
                      <a:r>
                        <a:rPr lang="en-GB" sz="1200" u="none" strike="noStrike">
                          <a:solidFill>
                            <a:schemeClr val="tx1"/>
                          </a:solidFill>
                          <a:effectLst/>
                        </a:rPr>
                        <a:t>22</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Sheffield Teaching Hospitals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056404710"/>
                  </a:ext>
                </a:extLst>
              </a:tr>
              <a:tr h="141962">
                <a:tc>
                  <a:txBody>
                    <a:bodyPr/>
                    <a:lstStyle/>
                    <a:p>
                      <a:pPr algn="l" fontAlgn="t">
                        <a:buNone/>
                      </a:pPr>
                      <a:r>
                        <a:rPr lang="en-GB" sz="1200" u="none" strike="noStrike">
                          <a:solidFill>
                            <a:schemeClr val="tx1"/>
                          </a:solidFill>
                          <a:effectLst/>
                        </a:rPr>
                        <a:t>23</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South Tees Hospitals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2364048983"/>
                  </a:ext>
                </a:extLst>
              </a:tr>
              <a:tr h="141962">
                <a:tc>
                  <a:txBody>
                    <a:bodyPr/>
                    <a:lstStyle/>
                    <a:p>
                      <a:pPr algn="l" fontAlgn="t">
                        <a:buNone/>
                      </a:pPr>
                      <a:r>
                        <a:rPr lang="en-GB" sz="1200" u="none" strike="noStrike">
                          <a:solidFill>
                            <a:schemeClr val="tx1"/>
                          </a:solidFill>
                          <a:effectLst/>
                        </a:rPr>
                        <a:t>24</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Stockport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2437789940"/>
                  </a:ext>
                </a:extLst>
              </a:tr>
              <a:tr h="141962">
                <a:tc>
                  <a:txBody>
                    <a:bodyPr/>
                    <a:lstStyle/>
                    <a:p>
                      <a:pPr algn="l" fontAlgn="t">
                        <a:buNone/>
                      </a:pPr>
                      <a:r>
                        <a:rPr lang="en-GB" sz="1200" u="none" strike="noStrike">
                          <a:solidFill>
                            <a:schemeClr val="tx1"/>
                          </a:solidFill>
                          <a:effectLst/>
                        </a:rPr>
                        <a:t>25</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dirty="0">
                          <a:solidFill>
                            <a:schemeClr val="tx1"/>
                          </a:solidFill>
                          <a:effectLst/>
                        </a:rPr>
                        <a:t>The Newcastle upon Tyne Hospitals NHS Foundation Trust</a:t>
                      </a:r>
                      <a:endParaRPr lang="en-GB" sz="1200" b="0" i="0" u="none" strike="noStrike" dirty="0">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714466038"/>
                  </a:ext>
                </a:extLst>
              </a:tr>
              <a:tr h="141962">
                <a:tc>
                  <a:txBody>
                    <a:bodyPr/>
                    <a:lstStyle/>
                    <a:p>
                      <a:pPr algn="l" fontAlgn="t">
                        <a:buNone/>
                      </a:pPr>
                      <a:r>
                        <a:rPr lang="en-GB" sz="1200" u="none" strike="noStrike">
                          <a:solidFill>
                            <a:schemeClr val="tx1"/>
                          </a:solidFill>
                          <a:effectLst/>
                        </a:rPr>
                        <a:t>26</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University College London Hospitals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2108195949"/>
                  </a:ext>
                </a:extLst>
              </a:tr>
              <a:tr h="141962">
                <a:tc>
                  <a:txBody>
                    <a:bodyPr/>
                    <a:lstStyle/>
                    <a:p>
                      <a:pPr algn="l" fontAlgn="t">
                        <a:buNone/>
                      </a:pPr>
                      <a:r>
                        <a:rPr lang="en-GB" sz="1200" u="none" strike="noStrike">
                          <a:solidFill>
                            <a:schemeClr val="tx1"/>
                          </a:solidFill>
                          <a:effectLst/>
                        </a:rPr>
                        <a:t>27</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University Hospital Southampton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981975893"/>
                  </a:ext>
                </a:extLst>
              </a:tr>
              <a:tr h="141962">
                <a:tc>
                  <a:txBody>
                    <a:bodyPr/>
                    <a:lstStyle/>
                    <a:p>
                      <a:pPr algn="l" fontAlgn="t">
                        <a:buNone/>
                      </a:pPr>
                      <a:r>
                        <a:rPr lang="en-GB" sz="1200" u="none" strike="noStrike">
                          <a:solidFill>
                            <a:schemeClr val="tx1"/>
                          </a:solidFill>
                          <a:effectLst/>
                        </a:rPr>
                        <a:t>28</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University Hospitals Birmingham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735543302"/>
                  </a:ext>
                </a:extLst>
              </a:tr>
              <a:tr h="141962">
                <a:tc>
                  <a:txBody>
                    <a:bodyPr/>
                    <a:lstStyle/>
                    <a:p>
                      <a:pPr algn="l" fontAlgn="t">
                        <a:buNone/>
                      </a:pPr>
                      <a:r>
                        <a:rPr lang="en-GB" sz="1200" u="none" strike="noStrike">
                          <a:solidFill>
                            <a:schemeClr val="tx1"/>
                          </a:solidFill>
                          <a:effectLst/>
                        </a:rPr>
                        <a:t>29</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University Hospitals Bristol and Weston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1842346322"/>
                  </a:ext>
                </a:extLst>
              </a:tr>
              <a:tr h="141962">
                <a:tc>
                  <a:txBody>
                    <a:bodyPr/>
                    <a:lstStyle/>
                    <a:p>
                      <a:pPr algn="l" fontAlgn="t">
                        <a:buNone/>
                      </a:pPr>
                      <a:r>
                        <a:rPr lang="en-GB" sz="1200" u="none" strike="noStrike">
                          <a:solidFill>
                            <a:schemeClr val="tx1"/>
                          </a:solidFill>
                          <a:effectLst/>
                        </a:rPr>
                        <a:t>30</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University Hospitals of Leicester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dirty="0">
                          <a:solidFill>
                            <a:schemeClr val="tx1"/>
                          </a:solidFill>
                          <a:effectLst/>
                        </a:rPr>
                        <a:t>X</a:t>
                      </a:r>
                      <a:endParaRPr lang="en-GB" sz="1200" b="0" i="0" u="none" strike="noStrike" dirty="0">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1190684938"/>
                  </a:ext>
                </a:extLst>
              </a:tr>
              <a:tr h="141962">
                <a:tc>
                  <a:txBody>
                    <a:bodyPr/>
                    <a:lstStyle/>
                    <a:p>
                      <a:pPr algn="l" fontAlgn="t">
                        <a:buNone/>
                      </a:pPr>
                      <a:r>
                        <a:rPr lang="en-GB" sz="1200" u="none" strike="noStrike">
                          <a:solidFill>
                            <a:schemeClr val="tx1"/>
                          </a:solidFill>
                          <a:effectLst/>
                        </a:rPr>
                        <a:t>31</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University Hospitals Plymouth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2856409206"/>
                  </a:ext>
                </a:extLst>
              </a:tr>
              <a:tr h="141962">
                <a:tc>
                  <a:txBody>
                    <a:bodyPr/>
                    <a:lstStyle/>
                    <a:p>
                      <a:pPr algn="l" fontAlgn="t">
                        <a:buNone/>
                      </a:pPr>
                      <a:r>
                        <a:rPr lang="en-GB" sz="1200" u="none" strike="noStrike">
                          <a:solidFill>
                            <a:schemeClr val="tx1"/>
                          </a:solidFill>
                          <a:effectLst/>
                        </a:rPr>
                        <a:t>32</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Worcestershire Acute Hospitals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2050757557"/>
                  </a:ext>
                </a:extLst>
              </a:tr>
            </a:tbl>
          </a:graphicData>
        </a:graphic>
      </p:graphicFrame>
    </p:spTree>
    <p:extLst>
      <p:ext uri="{BB962C8B-B14F-4D97-AF65-F5344CB8AC3E}">
        <p14:creationId xmlns:p14="http://schemas.microsoft.com/office/powerpoint/2010/main" val="98276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7ca6e04-c2db-4410-9093-a455942dfd63">
      <Terms xmlns="http://schemas.microsoft.com/office/infopath/2007/PartnerControls"/>
    </lcf76f155ced4ddcb4097134ff3c332f>
    <TaxCatchAll xmlns="6d70edd2-d3b2-49a1-8980-d23185120d3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92CBFAF2EDAC40AE777DAD9450A616" ma:contentTypeVersion="13" ma:contentTypeDescription="Create a new document." ma:contentTypeScope="" ma:versionID="ed3f2bb84c65cf83462475976a11863f">
  <xsd:schema xmlns:xsd="http://www.w3.org/2001/XMLSchema" xmlns:xs="http://www.w3.org/2001/XMLSchema" xmlns:p="http://schemas.microsoft.com/office/2006/metadata/properties" xmlns:ns2="97ca6e04-c2db-4410-9093-a455942dfd63" xmlns:ns3="6d70edd2-d3b2-49a1-8980-d23185120d38" targetNamespace="http://schemas.microsoft.com/office/2006/metadata/properties" ma:root="true" ma:fieldsID="31447b596c07117483083f64360c6328" ns2:_="" ns3:_="">
    <xsd:import namespace="97ca6e04-c2db-4410-9093-a455942dfd63"/>
    <xsd:import namespace="6d70edd2-d3b2-49a1-8980-d23185120d3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BillingMetadata"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a6e04-c2db-4410-9093-a455942dfd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632778d-5a8c-4377-958f-8268455c3874"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70edd2-d3b2-49a1-8980-d23185120d3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d7cbbef-154d-4bf2-bced-030876ed4723}" ma:internalName="TaxCatchAll" ma:showField="CatchAllData" ma:web="6d70edd2-d3b2-49a1-8980-d23185120d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2.xml><?xml version="1.0" encoding="utf-8"?>
<ds:datastoreItem xmlns:ds="http://schemas.openxmlformats.org/officeDocument/2006/customXml" ds:itemID="{A12B3C52-C4E5-4003-8240-632FDE102EAB}">
  <ds:schemaRefs>
    <ds:schemaRef ds:uri="e2e11344-66ed-46a3-a759-75f43624133e"/>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http://schemas.microsoft.com/sharepoint/v3"/>
    <ds:schemaRef ds:uri="af7bf9e5-25a1-4270-ae9b-75fdc003d546"/>
  </ds:schemaRefs>
</ds:datastoreItem>
</file>

<file path=customXml/itemProps3.xml><?xml version="1.0" encoding="utf-8"?>
<ds:datastoreItem xmlns:ds="http://schemas.openxmlformats.org/officeDocument/2006/customXml" ds:itemID="{8275D833-5E06-427F-9EF6-DFA5A5DF5014}"/>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1213</TotalTime>
  <Words>2235</Words>
  <Application>Microsoft Office PowerPoint</Application>
  <PresentationFormat>Widescreen</PresentationFormat>
  <Paragraphs>311</Paragraphs>
  <Slides>27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Aptos Display</vt:lpstr>
      <vt:lpstr>Arial</vt:lpstr>
      <vt:lpstr>Calibri</vt:lpstr>
      <vt:lpstr>Wingdings</vt:lpstr>
      <vt:lpstr>NHSD-Refresh-Theme-NOV1120B</vt:lpstr>
      <vt:lpstr>POPSUI Registry Training Webinar </vt:lpstr>
      <vt:lpstr>Why do I need to be involved in POPSUI?</vt:lpstr>
      <vt:lpstr>POPSUI Registry - Key Events</vt:lpstr>
      <vt:lpstr>Cumberlege Report - Recommendations</vt:lpstr>
      <vt:lpstr>What will the POPSUI Registry achieve?</vt:lpstr>
      <vt:lpstr>The Mandate for the POPSUI Registry</vt:lpstr>
      <vt:lpstr>Who is Involved in POPSUI?</vt:lpstr>
      <vt:lpstr>POPSUI Registry Roll Out - Providers and Staff</vt:lpstr>
      <vt:lpstr>POPSUI Registry Roll Out - Phase 1 sites</vt:lpstr>
      <vt:lpstr>What procedures must be submitted to the POPSUI Registry?</vt:lpstr>
      <vt:lpstr>Procedures Included - Mesh and Mesh Comparator Procedures</vt:lpstr>
      <vt:lpstr>Procedures Included - Mesh and Mesh Comparator Procedures</vt:lpstr>
      <vt:lpstr>Procedures NOT Included</vt:lpstr>
      <vt:lpstr>Using the POPSUI Registry</vt:lpstr>
      <vt:lpstr>POPSUI Registry - Accessing the system</vt:lpstr>
      <vt:lpstr>POPSUI Registry - Data Entry and Terminology</vt:lpstr>
      <vt:lpstr>POPSUI Registry - PROMs</vt:lpstr>
      <vt:lpstr>POPSUI Registry - Record completion</vt:lpstr>
      <vt:lpstr>POPSUI Registry – Devices and Barcode Scanning</vt:lpstr>
      <vt:lpstr>POPSUI Registry Live Demo</vt:lpstr>
      <vt:lpstr>Next Steps and Further Information</vt:lpstr>
      <vt:lpstr>POPSUI Registry – Next Steps</vt:lpstr>
      <vt:lpstr>POPSUI Registry - Resources</vt:lpstr>
      <vt:lpstr>Q &amp; A</vt:lpstr>
      <vt:lpstr>PowerPoint Presentation</vt:lpstr>
      <vt:lpstr>Appendix</vt:lpstr>
      <vt:lpstr>POPSUI Information Governance and Legal Basis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TASKER-MARSH, Jade (NHS ARDEN AND GREATER EAST MIDLANDS COMMISSIONING SUPPORT UNIT)</cp:lastModifiedBy>
  <cp:revision>7</cp:revision>
  <dcterms:created xsi:type="dcterms:W3CDTF">2020-11-30T10:49:03Z</dcterms:created>
  <dcterms:modified xsi:type="dcterms:W3CDTF">2026-04-24T10:06:46Z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0x0101006E92CBFAF2EDAC40AE777DAD9450A616</vt:lpwstr>
  </property>
  <property fmtid="{D5CDD505-2E9C-101B-9397-08002B2CF9AE}" pid="3" name="_dlc_DocIdItemGuid">
    <vt:lpwstr>56579ddb-1cdf-4035-9a3d-2da04fab6c26</vt:lpwstr>
  </property>
  <property fmtid="{D5CDD505-2E9C-101B-9397-08002B2CF9AE}" pid="4" name="MediaServiceImageTags">
    <vt:lpwstr/>
  </property>
  <property fmtid="{D5CDD505-2E9C-101B-9397-08002B2CF9AE}" pid="5" name="Order">
    <vt:r8>15100</vt:r8>
  </property>
  <property fmtid="{D5CDD505-2E9C-101B-9397-08002B2CF9AE}" pid="6" name="_ExtendedDescription">
    <vt:lpwstr/>
  </property>
  <property fmtid="{D5CDD505-2E9C-101B-9397-08002B2CF9AE}" pid="7" name="MSIP_Label_8f41158c-2b72-419a-8904-6eaa65702ef4_Enabled">
    <vt:lpwstr>true</vt:lpwstr>
  </property>
  <property fmtid="{D5CDD505-2E9C-101B-9397-08002B2CF9AE}" pid="8" name="MSIP_Label_8f41158c-2b72-419a-8904-6eaa65702ef4_SetDate">
    <vt:lpwstr>2026-03-16T15:29:07Z</vt:lpwstr>
  </property>
  <property fmtid="{D5CDD505-2E9C-101B-9397-08002B2CF9AE}" pid="9" name="MSIP_Label_8f41158c-2b72-419a-8904-6eaa65702ef4_Method">
    <vt:lpwstr>Privileged</vt:lpwstr>
  </property>
  <property fmtid="{D5CDD505-2E9C-101B-9397-08002B2CF9AE}" pid="10" name="MSIP_Label_8f41158c-2b72-419a-8904-6eaa65702ef4_Name">
    <vt:lpwstr>UNCLASSIFIED</vt:lpwstr>
  </property>
  <property fmtid="{D5CDD505-2E9C-101B-9397-08002B2CF9AE}" pid="11" name="MSIP_Label_8f41158c-2b72-419a-8904-6eaa65702ef4_SiteId">
    <vt:lpwstr>1d23ed27-6f11-4050-874b-7e04ca535809</vt:lpwstr>
  </property>
  <property fmtid="{D5CDD505-2E9C-101B-9397-08002B2CF9AE}" pid="12" name="MSIP_Label_8f41158c-2b72-419a-8904-6eaa65702ef4_ActionId">
    <vt:lpwstr>3cb3b57e-e291-4a3b-94d1-ecb3ea18fd21</vt:lpwstr>
  </property>
  <property fmtid="{D5CDD505-2E9C-101B-9397-08002B2CF9AE}" pid="13" name="MSIP_Label_8f41158c-2b72-419a-8904-6eaa65702ef4_ContentBits">
    <vt:lpwstr>0</vt:lpwstr>
  </property>
  <property fmtid="{D5CDD505-2E9C-101B-9397-08002B2CF9AE}" pid="14" name="MSIP_Label_8f41158c-2b72-419a-8904-6eaa65702ef4_Tag">
    <vt:lpwstr>10, 0, 1, 1</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TriggerFlowInfo">
    <vt:lpwstr/>
  </property>
</Properties>
</file>